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7ab4e1e9c_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7ab4e1e9c_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7fe2db8b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fe2db8b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Algorithms create either guaranteed schedule or abort. Abort: no schedule that will guarantee schedulability of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Several real-time scheduling algorithms exist: RMA: Rate-monotonic analysis scheduling, DMA: Deadline-monotonic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Algorithms take (as input): </a:t>
            </a:r>
            <a:endParaRPr/>
          </a:p>
          <a:p>
            <a:pPr indent="0" lvl="0" marL="0" rtl="0" algn="l">
              <a:spcBef>
                <a:spcPts val="0"/>
              </a:spcBef>
              <a:spcAft>
                <a:spcPts val="0"/>
              </a:spcAft>
              <a:buClr>
                <a:schemeClr val="dk1"/>
              </a:buClr>
              <a:buSzPts val="1100"/>
              <a:buFont typeface="Arial"/>
              <a:buNone/>
            </a:pPr>
            <a:r>
              <a:rPr lang="en"/>
              <a:t>Per task: period, WCET</a:t>
            </a:r>
            <a:endParaRPr/>
          </a:p>
          <a:p>
            <a:pPr indent="0" lvl="0" marL="0" rtl="0" algn="l">
              <a:spcBef>
                <a:spcPts val="0"/>
              </a:spcBef>
              <a:spcAft>
                <a:spcPts val="0"/>
              </a:spcAft>
              <a:buClr>
                <a:schemeClr val="dk1"/>
              </a:buClr>
              <a:buSzPts val="1100"/>
              <a:buFont typeface="Arial"/>
              <a:buNone/>
            </a:pPr>
            <a:r>
              <a:rPr lang="en"/>
              <a:t>Per processor/OS: worst case thread context switch, process context switch</a:t>
            </a:r>
            <a:endParaRPr/>
          </a:p>
          <a:p>
            <a:pPr indent="0" lvl="0" marL="0" rtl="0" algn="l">
              <a:spcBef>
                <a:spcPts val="0"/>
              </a:spcBef>
              <a:spcAft>
                <a:spcPts val="0"/>
              </a:spcAft>
              <a:buClr>
                <a:schemeClr val="dk1"/>
              </a:buClr>
              <a:buSzPts val="1100"/>
              <a:buFont typeface="Arial"/>
              <a:buNone/>
            </a:pPr>
            <a:r>
              <a:rPr lang="en"/>
              <a:t>Additional information (e.g. frame dependencies, soft constraints)</a:t>
            </a:r>
            <a:endParaRPr/>
          </a:p>
          <a:p>
            <a:pPr indent="0" lvl="0" marL="0" rtl="0" algn="l">
              <a:spcBef>
                <a:spcPts val="0"/>
              </a:spcBef>
              <a:spcAft>
                <a:spcPts val="0"/>
              </a:spcAft>
              <a:buClr>
                <a:schemeClr val="dk1"/>
              </a:buClr>
              <a:buSzPts val="1100"/>
              <a:buFont typeface="Arial"/>
              <a:buNone/>
            </a:pPr>
            <a:r>
              <a:rPr lang="en"/>
              <a:t>Frame dependencies define ordering constraints for tasks within a frame (schedulable period)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7fe2db8bf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7fe2db8b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7fe2db8bf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7fe2db8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(in the controller - not just one task. Some tasks have a pipe and filter structure, not a direct connection to sensors)</a:t>
            </a:r>
            <a:endParaRPr/>
          </a:p>
          <a:p>
            <a:pPr indent="0" lvl="0" marL="0" rtl="0" algn="l">
              <a:spcBef>
                <a:spcPts val="0"/>
              </a:spcBef>
              <a:spcAft>
                <a:spcPts val="0"/>
              </a:spcAft>
              <a:buNone/>
            </a:pPr>
            <a:r>
              <a:rPr lang="en"/>
              <a:t>3-6). These are tasks communications in the same frame - same scheduling period) - they can communicate based on the same data that has already come in this cycle. </a:t>
            </a:r>
            <a:endParaRPr/>
          </a:p>
          <a:p>
            <a:pPr indent="0" lvl="0" marL="0" rtl="0" algn="l">
              <a:spcBef>
                <a:spcPts val="0"/>
              </a:spcBef>
              <a:spcAft>
                <a:spcPts val="0"/>
              </a:spcAft>
              <a:buNone/>
            </a:pPr>
            <a:r>
              <a:rPr lang="en"/>
              <a:t>(7) - these are communications that require issuing output through actuators to the environment, then taking new sensor readings.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fe2db8bf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7fe2db8b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Rendezvous (data synchronization mechanism - a system call that lets two processes exchange a data item over a memory address. The rendezvous call takes a tag and a value as its arguments. The tag is typically an address in memory shared by both processes. Calling rendezvous causes a process to sleep until a second rendezvous call with a matching tag occurs. Then, the values are exchanged and both processes are awakened.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7fe2db8bf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7fe2db8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7fe2db8bf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7fe2db8b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6d0a2546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6d0a254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Point is - there are a lot of different answers to this question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7fe2db8bf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fe2db8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Point is - there are a lot of different answers to this question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6d0a2546b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6d0a2546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a:p>
            <a:pPr indent="0" lvl="0" marL="0" rtl="0" algn="l">
              <a:spcBef>
                <a:spcPts val="0"/>
              </a:spcBef>
              <a:spcAft>
                <a:spcPts val="0"/>
              </a:spcAft>
              <a:buNone/>
            </a:pPr>
            <a:r>
              <a:rPr lang="en"/>
              <a:t>And also where-- what kind of error we find-- during the development process? What kind of error are we finding during the integration? First of all, many global variables and we have many different interactions. And for example, we have inconsistent values, concurrent accesses and what you call race-condition. Also we reuse components; and sometimes the reuse quality is not so good and we have some inconsistency when we integrate them We also have timing issues; for example, the deadlines are not enforced, the worst-case execution time sometimes is wrong and so on.So we have a lot of issues we discover lately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Fact number one is that all these errors can be detected at design time. And fact number two: Actually we detect these errors during integration. And fact number three: They incur a lot of rework costs and engineering work. So we need to address these issues early in the development process; not during integration.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3cae5387a_0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3cae5387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or ADLs, offer (1),  Loosely defined, “an ADL for software applications focuses on the high-level structure of the overall application rather than the implementation details of any specific source module”. (rest)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47fe2db8b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47fe2db8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highlight>
                  <a:srgbClr val="FFFFFF"/>
                </a:highlight>
              </a:rPr>
              <a:t>Amazon, of course,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6d0a2546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6d0a254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support architecture-based development, formal modeling notations and analysis and development tools that operate on architectural specifications are needed. Architecture description languages (ADLs) and their accompanying toolsets have been proposed as the answer (1) - languages for describing and more importantly, analyzing architectures. If you want to learn more - there’s a good paper that I’ve linked here and on the site.</a:t>
            </a:r>
            <a:endParaRPr/>
          </a:p>
          <a:p>
            <a:pPr indent="0" lvl="0" marL="0" rtl="0" algn="l">
              <a:spcBef>
                <a:spcPts val="0"/>
              </a:spcBef>
              <a:spcAft>
                <a:spcPts val="0"/>
              </a:spcAft>
              <a:buNone/>
            </a:pPr>
            <a:r>
              <a:rPr lang="en"/>
              <a:t>Now, we’ve basically seen (4). It’s kind of a poor choice, however - (5-6). It’s basically only fit for human consumption - as a visual aid. It is useless for automated purposes, as it is very free form, and lacks strict rules.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6d0a2546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6d0a254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use ADLs then? (1-5) in a “good” way, (6) based on the structures revealed in the model. (7)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6d0a2546b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6d0a2546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Fundamentlaly, there are two world views to the construction of architecture. From the bottom up - what we’ve already covered. (1-2). The other way around is (3-5). Now, we’ve focused on the bottom-up for good reason: separation of concerns. However, in this situation, care must be taken to avoid contradictory views. The other way around is sometimes favored, as you can focus on the bit picture and then drill into details - but you must not get overwhelemed for forget anything. In some situations, you may want to apply both approaches - start in one, shift to the other.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6d0a2546b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6d0a2546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ton of languages, here are features of a few. Later today, we’ll dive into AADL, which is focused on embedded systems but fairly widely applicable.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6d0a2546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6d0a254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building blocks of an architectural description are (1) components, (2) connectors, and (3) architectural configurations. An ADL must provide the means for their explicit specification; this enables us to determine whether or not a particular notation is an ADL. In order to infer any kind of information about an architecture, at a minimum, interfaces of constituent elements must also be modeled. Without this information, an architectural description becomes but a collection of (interconnected) identifiers, similar to a “boxes and lines” diagram with no explicit underlying semantics. Several other aspects of elements, connectors, and configurations are desirable, but not essential: their benefits have been acknowledged and possibly demonstrated in the context of a problem domain or a style, but their absence does not mean that a given language is not an ADL.</a:t>
            </a:r>
            <a:endParaRPr/>
          </a:p>
          <a:p>
            <a:pPr indent="0" lvl="0" marL="0" rtl="0" algn="l">
              <a:spcBef>
                <a:spcPts val="0"/>
              </a:spcBef>
              <a:spcAft>
                <a:spcPts val="0"/>
              </a:spcAft>
              <a:buNone/>
            </a:pPr>
            <a:r>
              <a:rPr lang="en"/>
              <a:t> an accompanying toolset will render an ADL both more usable and useful - rest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6d0a2546b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6d0a2546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The interface specifies the services (messages, operations, and variables) a component provides. In order to support reasoning about a component and the architecture that includes it, An interface thus defines computational commitments a component can make and constraints on its usage</a:t>
            </a:r>
            <a:endParaRPr/>
          </a:p>
          <a:p>
            <a:pPr indent="0" lvl="0" marL="0" rtl="0" algn="l">
              <a:spcBef>
                <a:spcPts val="0"/>
              </a:spcBef>
              <a:spcAft>
                <a:spcPts val="0"/>
              </a:spcAft>
              <a:buNone/>
            </a:pPr>
            <a:r>
              <a:rPr lang="en"/>
              <a:t>(3)  A component type can be instantiated multiple times in a single architecture or it may be reused across architectures. Component types can be parameterized, further facilitating reuse. </a:t>
            </a:r>
            <a:endParaRPr/>
          </a:p>
          <a:p>
            <a:pPr indent="0" lvl="0" marL="0" rtl="0" algn="l">
              <a:spcBef>
                <a:spcPts val="0"/>
              </a:spcBef>
              <a:spcAft>
                <a:spcPts val="0"/>
              </a:spcAft>
              <a:buNone/>
            </a:pPr>
            <a:r>
              <a:rPr lang="en"/>
              <a:t>(5) Such a model is needed to perform analysis, enforce architectural constraints, and ensure consistent mappings of architectures from one level of abstraction to another. Note that a component’s interface also allows a certain, limited degree of reasoning about its semantics. However, the notion of semantics used in this paper refers strictly to models of component behavior.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6d0a2546b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6d0a254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the violation of which will render the system unacceptable (or less desirable) to one or more stakeholders [9]. In order to ensure adherence to intended component uses, enforce usage boundaries, and establish dependencies among internal parts of a component, constraints on them must be specified.</a:t>
            </a:r>
            <a:endParaRPr/>
          </a:p>
          <a:p>
            <a:pPr indent="0" lvl="0" marL="0" rtl="0" algn="l">
              <a:spcBef>
                <a:spcPts val="0"/>
              </a:spcBef>
              <a:spcAft>
                <a:spcPts val="0"/>
              </a:spcAft>
              <a:buNone/>
            </a:pPr>
            <a:r>
              <a:rPr lang="en"/>
              <a:t>4) — As architectural building blocks, components will continuously evolve. </a:t>
            </a:r>
            <a:r>
              <a:rPr lang="en"/>
              <a:t> Component evolution can be informally defined as the modification of (a subset of) a component’s properties, e.g., interface, behavior, or implementation. ADLs can ensure that evolution happens in a systematic manner, by employing techniques such as subtyping of component types and refinement of component features.</a:t>
            </a:r>
            <a:endParaRPr/>
          </a:p>
          <a:p>
            <a:pPr indent="0" lvl="0" marL="0" rtl="0" algn="l">
              <a:spcBef>
                <a:spcPts val="0"/>
              </a:spcBef>
              <a:spcAft>
                <a:spcPts val="0"/>
              </a:spcAft>
              <a:buNone/>
            </a:pPr>
            <a:r>
              <a:rPr lang="en"/>
              <a:t>(6) A component’s non-functional properties (e.g., safety, security, performance, portability) typically cannot be directly derived from the specification of its behavior. Early specification of such properties (at the architectural level) is needed to enable simulation of runtime behavior, perform analysis, enforce constraints, map component implementations to processors, and aid in project management.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6d0a2546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6d0a2546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Connectors are architectural building blocks used to model interactions among components and rules that govern those interactions. Unlike components, connectors may not correspond to compilation units in an implemented system. They may be implemented as separately compilable message routing devices, but may also manifest themselves as shared variables, table entries, buffers, instructions to a linker, dynamic data structures, sequences of procedure calls embedded in code, initialization parameters, client-server protocols, pipes, SQL links between a database and an application, and so forth.  The features characterizing connectors are their interfaces, types, semantics, constraints, evolution, and non-functional properties</a:t>
            </a:r>
            <a:endParaRPr/>
          </a:p>
          <a:p>
            <a:pPr indent="0" lvl="0" marL="0" rtl="0" algn="l">
              <a:spcBef>
                <a:spcPts val="0"/>
              </a:spcBef>
              <a:spcAft>
                <a:spcPts val="0"/>
              </a:spcAft>
              <a:buNone/>
            </a:pPr>
            <a:r>
              <a:rPr lang="en"/>
              <a:t>(1) Interface — A connector’s interface is a set of interaction points between the connector and the components and other connectors attached to it. Since a connector does not perform any application-specific computations, it exports as its interface those services it expects of its attached components. Connector interfaces enable proper connectivity of components and their interaction in an architecture and, thereby, reasoning about architectural configurations.</a:t>
            </a:r>
            <a:endParaRPr/>
          </a:p>
          <a:p>
            <a:pPr indent="0" lvl="0" marL="0" rtl="0" algn="l">
              <a:spcBef>
                <a:spcPts val="0"/>
              </a:spcBef>
              <a:spcAft>
                <a:spcPts val="0"/>
              </a:spcAft>
              <a:buNone/>
            </a:pPr>
            <a:r>
              <a:rPr lang="en"/>
              <a:t>(4) — Connector types are abstractions that encapsulate component communication, coordination, and mediation decisions. Architecture-level interactions may be characterized by complex protocols. Making these protocols reusable both within and across architectures requires that ADLs model connectors as types. This is typically done in two ways: as extensible type systems, defined in terms of interaction protocols, or as built-in, enumerated types, based on particular implementation mechanisms.</a:t>
            </a:r>
            <a:endParaRPr/>
          </a:p>
          <a:p>
            <a:pPr indent="0" lvl="0" marL="0" rtl="0" algn="l">
              <a:spcBef>
                <a:spcPts val="0"/>
              </a:spcBef>
              <a:spcAft>
                <a:spcPts val="0"/>
              </a:spcAft>
              <a:buNone/>
            </a:pPr>
            <a:r>
              <a:rPr lang="en"/>
              <a:t>(7) Similarly to components, connector semantics is defined as a high-level model of a connector’s behavior. Unlike components, whose semantics express application-level functionality, connector semantics entail specifications of (computationindependent) interaction protocols. ADLs may support modeling of connector semantics in order to enable component interaction analysis, consistent refinement of architectures across levels of abstraction, and enforcement of interconnection and communication constraints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6d0a2546b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6d0a2546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Connector constraints ensure adherence to intended interaction protocols, establish intra-connector dependencies, and enforce usage boundaries. An example of a simple and easily enforceable constraint is a restriction on the number of components that interact through the connector. Establishing adherence to more complex connector constraints (e.g., minimal throughput) may require access to information external to the given connector (e.g., a model of the attached components’ dynamic semantics).</a:t>
            </a:r>
            <a:endParaRPr/>
          </a:p>
          <a:p>
            <a:pPr indent="0" lvl="0" marL="0" rtl="0" algn="l">
              <a:spcBef>
                <a:spcPts val="0"/>
              </a:spcBef>
              <a:spcAft>
                <a:spcPts val="0"/>
              </a:spcAft>
              <a:buNone/>
            </a:pPr>
            <a:r>
              <a:rPr lang="en"/>
              <a:t>(4) — Analogously to component evolution, the evolution of a connector is defined as the modification of (a subset of) its properties, e.g., interface, semantics, or constraints on the two. Component interactions in architectures are governed by complex and potentially changing and expanding protocols. Furthermore, both individual components and their configurations evolve. ADLs can accommodate this evolution by modifying or refining existing connectors with techniques such as incremental information filtering, subtyping, and refinement</a:t>
            </a:r>
            <a:endParaRPr/>
          </a:p>
          <a:p>
            <a:pPr indent="0" lvl="0" marL="0" rtl="0" algn="l">
              <a:spcBef>
                <a:spcPts val="0"/>
              </a:spcBef>
              <a:spcAft>
                <a:spcPts val="0"/>
              </a:spcAft>
              <a:buNone/>
            </a:pPr>
            <a:r>
              <a:rPr lang="en"/>
              <a:t>(6) A connector’s non-functional properties are not entirely derivable from the specification of its semantics. They represent (additional) requirements for correct connector implementation. Modeling non-functional properties of connectors enables simulation of runtime behavior, analysis of connectors, constraint enforcement, and selection of appropriate off-the-shelf (OTS) connectors (e.g., message buses) and their mappings to processors.t.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d0a2546b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6d0a2546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Architectural configurations, or topologies, are connected graphs of components and connectors that describe architectural structure. This information is needed to determine whether appropriate components are connected, their interfaces match, connectors enable proper communication, and their combined semantics result in desired behavior. </a:t>
            </a:r>
            <a:endParaRPr/>
          </a:p>
          <a:p>
            <a:pPr indent="0" lvl="0" marL="0" rtl="0" algn="l">
              <a:spcBef>
                <a:spcPts val="0"/>
              </a:spcBef>
              <a:spcAft>
                <a:spcPts val="0"/>
              </a:spcAft>
              <a:buNone/>
            </a:pPr>
            <a:r>
              <a:rPr lang="en"/>
              <a:t>In concert with models of components and connectors, descriptions of configurations enable assessment of concurrent and distributed aspects of an architecture, e.g., potential for deadlocks and starvation, performance, reliability, security, and so on. </a:t>
            </a:r>
            <a:endParaRPr/>
          </a:p>
          <a:p>
            <a:pPr indent="0" lvl="0" marL="0" rtl="0" algn="l">
              <a:spcBef>
                <a:spcPts val="0"/>
              </a:spcBef>
              <a:spcAft>
                <a:spcPts val="0"/>
              </a:spcAft>
              <a:buNone/>
            </a:pPr>
            <a:r>
              <a:rPr lang="en"/>
              <a:t>Descriptions of configurations also enable analyses of architectures for adherence to design heuristics (e.g., direct communication links between components hamper evolvability of an architecture) and architectural style constraints (e.g., direct communication links between components are disallowed).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6d0a2546b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6d0a2546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many - maybe even most, by number - of those systems are what we refer to as real-time systems.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 system is said to be real-time if the total correctness of an operation depends not only upon its logical correctness, but also upon the time in which it is performed.   </a:t>
            </a:r>
            <a:endParaRPr/>
          </a:p>
          <a:p>
            <a:pPr indent="0" lvl="0" marL="0" rtl="0" algn="l">
              <a:spcBef>
                <a:spcPts val="0"/>
              </a:spcBef>
              <a:spcAft>
                <a:spcPts val="0"/>
              </a:spcAft>
              <a:buClr>
                <a:schemeClr val="dk1"/>
              </a:buClr>
              <a:buSzPts val="1100"/>
              <a:buFont typeface="Arial"/>
              <a:buNone/>
            </a:pPr>
            <a:r>
              <a:rPr lang="en"/>
              <a:t>In a hard real-time or immediate real-time system, the completion of an operation after its deadline is considered useless - ultimately, this may cause a critical failure of the complete system.   </a:t>
            </a:r>
            <a:endParaRPr/>
          </a:p>
          <a:p>
            <a:pPr indent="0" lvl="0" marL="0" rtl="0" algn="l">
              <a:spcBef>
                <a:spcPts val="0"/>
              </a:spcBef>
              <a:spcAft>
                <a:spcPts val="0"/>
              </a:spcAft>
              <a:buClr>
                <a:schemeClr val="dk1"/>
              </a:buClr>
              <a:buSzPts val="1100"/>
              <a:buFont typeface="Arial"/>
              <a:buNone/>
            </a:pPr>
            <a:r>
              <a:rPr lang="en"/>
              <a:t>A soft real-time system on the other hand will tolerate such lateness, and may respond with decreased service quality (e.g., omitting frames while displaying a video).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6d0a2546b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6d0a2546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Understandable Specifications — One role of software architecture is to serve as an early communication conduit for different stakeholders in a project and facilitate understanding of (families of) systems at a high level of abstraction. ADLs must thus model structural (topological) information with simple and understandable syntax. The structure of a system should ideally be clear from a configuration specification alone, i.e., without having to study component and connector specifications. </a:t>
            </a:r>
            <a:endParaRPr/>
          </a:p>
          <a:p>
            <a:pPr indent="0" lvl="0" marL="0" rtl="0" algn="l">
              <a:spcBef>
                <a:spcPts val="0"/>
              </a:spcBef>
              <a:spcAft>
                <a:spcPts val="0"/>
              </a:spcAft>
              <a:buNone/>
            </a:pPr>
            <a:r>
              <a:rPr lang="en"/>
              <a:t>Compositionality — Compositionality, or hierarchical composition, is a mechanism that allows architectures to describe software systems at different levels of detail: complex structure and behavior may be explicitly represented or they may be abstracted away into a single component or connector. Situations may also arise in which an entire architecture becomes a single component in another, larger architecture. Such abstraction mechanisms should be provided as part of an ADLs modeling capabilities. </a:t>
            </a:r>
            <a:endParaRPr/>
          </a:p>
          <a:p>
            <a:pPr indent="0" lvl="0" marL="0" rtl="0" algn="l">
              <a:spcBef>
                <a:spcPts val="0"/>
              </a:spcBef>
              <a:spcAft>
                <a:spcPts val="0"/>
              </a:spcAft>
              <a:buNone/>
            </a:pPr>
            <a:r>
              <a:rPr lang="en"/>
              <a:t>Refinement and Traceability — In addition to providing architects with semantically elaborate facilities for specifying architectures, ADLs must also enable correct and consistent refinement of architectures into executable systems and traceability of changes across levels of architectural refinement. This view is supported by the prevailing argument for developing and using ADLs: they are necessary to bridge the gap between informal, “boxes and lines” diagrams and programming languages, which are deemed too low-level for application design activities.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6d0a2546b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6d0a2546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Heterogeneity — A goal of software architectures is to facilitate development of large-scale systems, preferably with pre-existing components and connectors of varying granularity, possibly specified in different formal modeling languages and implemented in different programming languages, with varying operating system requirements, and supporting different communication protocols. It is therefore important that ADLs be open, i.e., that they provide facilities for architectural specification and development with heterogeneous components and connectors.</a:t>
            </a:r>
            <a:endParaRPr/>
          </a:p>
          <a:p>
            <a:pPr indent="0" lvl="0" marL="0" rtl="0" algn="l">
              <a:spcBef>
                <a:spcPts val="0"/>
              </a:spcBef>
              <a:spcAft>
                <a:spcPts val="0"/>
              </a:spcAft>
              <a:buNone/>
            </a:pPr>
            <a:r>
              <a:rPr lang="en"/>
              <a:t>Scalability — Architectures are intended to provide developers with abstractions needed to cope with the issues of software complexity and size. ADLs must therefore directly support specification and development of large-scale systems that are likely to grow further.</a:t>
            </a:r>
            <a:endParaRPr/>
          </a:p>
          <a:p>
            <a:pPr indent="0" lvl="0" marL="0" rtl="0" algn="l">
              <a:spcBef>
                <a:spcPts val="0"/>
              </a:spcBef>
              <a:spcAft>
                <a:spcPts val="0"/>
              </a:spcAft>
              <a:buNone/>
            </a:pPr>
            <a:r>
              <a:rPr lang="en"/>
              <a:t>Evolvability — New software systems rarely provide entirely unprecedented functionality, but are rather “variations on a theme.” An architecture evolves to reflect and enable evolution of a family of software systems. Since evolution (i.e., maintenance) is the single costliest software development activity [18], system evolvability becomes a key aspect of architecture-based development. ADLs need to augment evolution support at the level of components and connectors with features for their incre-mental addition, removal, replacement, and reconnection in a configuration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6d0a2546b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6d0a2546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Dynamism — Evolution, as we define it, refers to “off-line” changes to an architecture (and the resulting system). Dynamism, on the other hand, refers to modifying the architecture and enacting those modifications in the system while the system is executing. Support for dynamism is important in the case of certain safety- and mission-critical systems, such as air traffic control, telephone switching, and high availability public information systems. Shutting down and restarting such systems for upgrades may incur unacceptable delays, increased cost, and risk [52]. To support architecture-based run-time evolution, ADLs need to provide specific features for modeling dynamic changes and techniques for effecting them in the running system. </a:t>
            </a:r>
            <a:endParaRPr/>
          </a:p>
          <a:p>
            <a:pPr indent="0" lvl="0" marL="0" rtl="0" algn="l">
              <a:spcBef>
                <a:spcPts val="0"/>
              </a:spcBef>
              <a:spcAft>
                <a:spcPts val="0"/>
              </a:spcAft>
              <a:buNone/>
            </a:pPr>
            <a:r>
              <a:rPr lang="en"/>
              <a:t>Constraints — Constraints that depict dependencies in a configuration complement those specific to individual components and connectors. Many global constraints are derived from or directly depend upon local constraints. For example, constraints on valid configurations may be expressed as interaction constraints among constituent components and connectors, which in turn are expressed through their interfaces and protocols; performance of a system described by a configuration will depend upon the performance of each individual architectural element; safety of an architecture is a function of the safety of its constituents. </a:t>
            </a:r>
            <a:endParaRPr/>
          </a:p>
          <a:p>
            <a:pPr indent="0" lvl="0" marL="0" rtl="0" algn="l">
              <a:spcBef>
                <a:spcPts val="0"/>
              </a:spcBef>
              <a:spcAft>
                <a:spcPts val="0"/>
              </a:spcAft>
              <a:buNone/>
            </a:pPr>
            <a:r>
              <a:rPr lang="en"/>
              <a:t>Non-Functional Properties — Certain non-functional properties are system-level, rather than individual component or connector properties. Configuration-level non-functional properties are needed to select appropriate components and connectors, perform analysis, enforce constraints, map architectural building blocks to processors, and aid in project management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3944cece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944ce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Point is - there are a lot of different answers to this question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6d0a2546b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6d0a2546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avionics, aerospace, automotive, and robotics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6d0a2546b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6d0a2546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a:t>
            </a:r>
            <a:endParaRPr/>
          </a:p>
          <a:p>
            <a:pPr indent="0" lvl="0" marL="0" rtl="0" algn="l">
              <a:spcBef>
                <a:spcPts val="0"/>
              </a:spcBef>
              <a:spcAft>
                <a:spcPts val="0"/>
              </a:spcAft>
              <a:buNone/>
            </a:pPr>
            <a:r>
              <a:rPr lang="en"/>
              <a:t>AADL supports the representation of all of these levels of architecture in the same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6d0a2546b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6d0a2546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6d0a2546b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6d0a2546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 transfers information between elements)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6d0a2546b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6d0a2546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you to specify models in three ways - text, graphical, or in XML (go over)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6d0a2546b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6d0a2546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concepts - components, flows, and properties.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7fe2db8bf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7fe2db8b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6d0a2546b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6d0a2546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importance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6d0a2546b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d0a254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Throughout this module we create a model of a part of an automotive system to describe data flow and analyze correctness of data types. We start with a top-level system type for the car system</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6d0a2546b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d0a2546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add a subsystem that handles braking (go over, point out implementation - CarSystem.impl is a type.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6d0a2546b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6d0a2546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model different types of components - both SW and HW. Here are the SW components. We’ll go over examples of each.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6d0a2546b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6d0a2546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d0a2546b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6d0a2546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6d0a2546b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6d0a2546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6d0a2546b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6d0a2546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6d0a2546b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6d0a2546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Dispatch protocols - when does a thread activate, when is it created, when is it destroyed?</a:t>
            </a:r>
            <a:endParaRPr/>
          </a:p>
          <a:p>
            <a:pPr indent="0" lvl="0" marL="0" rtl="0" algn="l">
              <a:spcBef>
                <a:spcPts val="0"/>
              </a:spcBef>
              <a:spcAft>
                <a:spcPts val="0"/>
              </a:spcAft>
              <a:buNone/>
            </a:pPr>
            <a:r>
              <a:rPr lang="en"/>
              <a:t>Can also be user defined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d0a2546b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6d0a2546b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7fe2db8bf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7fe2db8b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Stock trading and finance, backup storage and retrieval, VOIP, health monitoring and patient services - increasingly, software is expected to fit into daily processes - enabling us to do more and do things better. Many systems, even those that in the past would not be considered to have strict timing requirements, do now</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6d0a2546b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6d0a2546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thread executes periodically to filter navigation data, e.g., from a GPS device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6d0a2546b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6d0a2546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Threads are </a:t>
            </a:r>
            <a:r>
              <a:rPr lang="en"/>
              <a:t>inherently</a:t>
            </a:r>
            <a:r>
              <a:rPr lang="en"/>
              <a:t> stateful (go over)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6d0a2546b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6d0a2546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6d0a2546b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6d0a2546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6d0a2546b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6d0a2546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6d0a2546b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6d0a2546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6d0a2546b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6d0a2546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br>
              <a:rPr lang="en"/>
            </a:br>
            <a:r>
              <a:rPr lang="en"/>
              <a:t>Use of data components is optional in an architecture</a:t>
            </a:r>
            <a:br>
              <a:rPr lang="en"/>
            </a:br>
            <a:r>
              <a:rPr lang="en"/>
              <a:t>May be needed for analyses or code generation</a:t>
            </a:r>
            <a:br>
              <a:rPr lang="en"/>
            </a:b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6d0a2546b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6d0a2546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a:t>
            </a:r>
            <a:endParaRPr/>
          </a:p>
          <a:p>
            <a:pPr indent="0" lvl="0" marL="0" rtl="0" algn="l">
              <a:spcBef>
                <a:spcPts val="0"/>
              </a:spcBef>
              <a:spcAft>
                <a:spcPts val="0"/>
              </a:spcAft>
              <a:buClr>
                <a:schemeClr val="dk1"/>
              </a:buClr>
              <a:buSzPts val="1100"/>
              <a:buFont typeface="Arial"/>
              <a:buNone/>
            </a:pPr>
            <a:r>
              <a:rPr lang="en"/>
              <a:t>The data access symbol points away from the shared component. Data flow is indicated by the connection direction.</a:t>
            </a:r>
            <a:endParaRPr/>
          </a:p>
          <a:p>
            <a:pPr indent="0" lvl="0" marL="0" rtl="0" algn="l">
              <a:spcBef>
                <a:spcPts val="0"/>
              </a:spcBef>
              <a:spcAft>
                <a:spcPts val="0"/>
              </a:spcAft>
              <a:buClr>
                <a:schemeClr val="dk1"/>
              </a:buClr>
              <a:buSzPts val="1100"/>
              <a:buFont typeface="Arial"/>
              <a:buNone/>
            </a:pPr>
            <a:r>
              <a:rPr lang="en"/>
              <a:t>Where possible use port connections to express intended data flow.</a:t>
            </a:r>
            <a:endParaRPr/>
          </a:p>
          <a:p>
            <a:pPr indent="0" lvl="0" marL="0" rtl="0" algn="l">
              <a:spcBef>
                <a:spcPts val="0"/>
              </a:spcBef>
              <a:spcAft>
                <a:spcPts val="0"/>
              </a:spcAft>
              <a:buClr>
                <a:schemeClr val="dk1"/>
              </a:buClr>
              <a:buSzPts val="1100"/>
              <a:buFont typeface="Arial"/>
              <a:buNone/>
            </a:pPr>
            <a:r>
              <a:rPr lang="en"/>
              <a:t>Default consistency rules for port connections:</a:t>
            </a:r>
            <a:endParaRPr/>
          </a:p>
          <a:p>
            <a:pPr indent="0" lvl="0" marL="0" rtl="0" algn="l">
              <a:spcBef>
                <a:spcPts val="0"/>
              </a:spcBef>
              <a:spcAft>
                <a:spcPts val="0"/>
              </a:spcAft>
              <a:buClr>
                <a:schemeClr val="dk1"/>
              </a:buClr>
              <a:buSzPts val="1100"/>
              <a:buFont typeface="Arial"/>
              <a:buNone/>
            </a:pPr>
            <a:r>
              <a:rPr lang="en"/>
              <a:t>Data ports must have the same data type (if specified at both ends)</a:t>
            </a:r>
            <a:endParaRPr/>
          </a:p>
          <a:p>
            <a:pPr indent="0" lvl="0" marL="0" rtl="0" algn="l">
              <a:spcBef>
                <a:spcPts val="0"/>
              </a:spcBef>
              <a:spcAft>
                <a:spcPts val="0"/>
              </a:spcAft>
              <a:buClr>
                <a:schemeClr val="dk1"/>
              </a:buClr>
              <a:buSzPts val="1100"/>
              <a:buFont typeface="Arial"/>
              <a:buNone/>
            </a:pPr>
            <a:r>
              <a:rPr lang="en"/>
              <a:t>Data implementations must be identical (if specified at both ends)</a:t>
            </a:r>
            <a:endParaRPr/>
          </a:p>
          <a:p>
            <a:pPr indent="0" lvl="0" marL="0" rtl="0" algn="l">
              <a:spcBef>
                <a:spcPts val="0"/>
              </a:spcBef>
              <a:spcAft>
                <a:spcPts val="0"/>
              </a:spcAft>
              <a:buClr>
                <a:schemeClr val="dk1"/>
              </a:buClr>
              <a:buSzPts val="1100"/>
              <a:buFont typeface="Arial"/>
              <a:buNone/>
            </a:pPr>
            <a:r>
              <a:rPr lang="en"/>
              <a:t>Data implementation at the source end must implement the data type at the destination end</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6d0a2546b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6d0a2546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6d0a2546b_0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6d0a2546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(output - starting point), sinks (input - end point), path in between</a:t>
            </a:r>
            <a:endParaRPr/>
          </a:p>
          <a:p>
            <a:pPr indent="0" lvl="0" marL="0" rtl="0" algn="l">
              <a:spcBef>
                <a:spcPts val="0"/>
              </a:spcBef>
              <a:spcAft>
                <a:spcPts val="0"/>
              </a:spcAft>
              <a:buNone/>
            </a:pPr>
            <a:r>
              <a:rPr lang="en"/>
              <a:t>Per-component level (go over)</a:t>
            </a:r>
            <a:endParaRPr/>
          </a:p>
          <a:p>
            <a:pPr indent="0" lvl="0" marL="0" rtl="0" algn="l">
              <a:spcBef>
                <a:spcPts val="0"/>
              </a:spcBef>
              <a:spcAft>
                <a:spcPts val="0"/>
              </a:spcAft>
              <a:buNone/>
            </a:pPr>
            <a:r>
              <a:rPr lang="en"/>
              <a:t>Describe using flows category (path from input to output)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7fe2db8bf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7fe2db8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when we discuss real-time systems, we are discussing a system that interacts with the real world in some way - which is, in addition to strict timing, why they are so difficult. So, there are varying levels of abstraction, but by interaction, we mean (go over).</a:t>
            </a:r>
            <a:endParaRPr/>
          </a:p>
          <a:p>
            <a:pPr indent="0" lvl="0" marL="0" rtl="0" algn="l">
              <a:spcBef>
                <a:spcPts val="0"/>
              </a:spcBef>
              <a:spcAft>
                <a:spcPts val="0"/>
              </a:spcAft>
              <a:buNone/>
            </a:pPr>
            <a:r>
              <a:rPr lang="en"/>
              <a:t>(nuclear power example)</a:t>
            </a:r>
            <a:endParaRPr/>
          </a:p>
          <a:p>
            <a:pPr indent="0" lvl="0" marL="0" rtl="0" algn="l">
              <a:spcBef>
                <a:spcPts val="0"/>
              </a:spcBef>
              <a:spcAft>
                <a:spcPts val="0"/>
              </a:spcAft>
              <a:buNone/>
            </a:pPr>
            <a:r>
              <a:rPr lang="en"/>
              <a:t>This same paradigm is pretty flexible. In a stock trading system, our sensors are not physical sensors in a room, but are monitors on information flow over the stock network. Out actuators are not always physical hardware, but the act of issuing output to other systems. The same ideas apply - a volatile environment that we sample from and influence in turn, a feedback cycle.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6d0a2546b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6d0a2546b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specification/implementation</a:t>
            </a:r>
            <a:endParaRPr/>
          </a:p>
          <a:p>
            <a:pPr indent="0" lvl="0" marL="0" rtl="0" algn="l">
              <a:spcBef>
                <a:spcPts val="0"/>
              </a:spcBef>
              <a:spcAft>
                <a:spcPts val="0"/>
              </a:spcAft>
              <a:buNone/>
            </a:pPr>
            <a:r>
              <a:rPr lang="en"/>
              <a:t>In terms of data</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6d0a2546b_0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6d0a2546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can specify the flow in terms of our actual subsystems - an end-to-end flow in our car example from the braking system to the cruise control system to the throttle system (go over)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6d0a2546b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6d0a2546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side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6d0a2546b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6d0a2546b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6d0a2546b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6d0a2546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Implement one or more scheduling policies</a:t>
            </a:r>
            <a:br>
              <a:rPr lang="en"/>
            </a:br>
            <a:r>
              <a:rPr lang="en"/>
              <a:t>Clock interrupt to drive periodic dispatching</a:t>
            </a:r>
            <a:br>
              <a:rPr lang="en"/>
            </a:b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6d0a2546b_0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6d0a2546b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Rate-monotonic fixed priority preemptive scheduling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6d0a2546b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6d0a2546b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6d0a2546b_0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6d0a2546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6d0a2546b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6d0a2546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6d0a2546b_0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6d0a2546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7fe2db8bf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7fe2db8b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Real-time systems operate in cycles. They r</a:t>
            </a:r>
            <a:r>
              <a:rPr lang="en"/>
              <a:t>epeatedly sample inputs, assess system state, and generate system outputs. All computation takes place in the same mode - take reading from the environment, process that reading, issue output back to the environment.</a:t>
            </a:r>
            <a:endParaRPr/>
          </a:p>
          <a:p>
            <a:pPr indent="0" lvl="0" marL="0" rtl="0" algn="l">
              <a:spcBef>
                <a:spcPts val="0"/>
              </a:spcBef>
              <a:spcAft>
                <a:spcPts val="0"/>
              </a:spcAft>
              <a:buClr>
                <a:schemeClr val="dk1"/>
              </a:buClr>
              <a:buSzPts val="1100"/>
              <a:buFont typeface="Arial"/>
              <a:buNone/>
            </a:pPr>
            <a:r>
              <a:rPr lang="en"/>
              <a:t>Rate at which this cycle occurs is called sampling rate or period</a:t>
            </a:r>
            <a:endParaRPr/>
          </a:p>
          <a:p>
            <a:pPr indent="0" lvl="0" marL="0" rtl="0" algn="l">
              <a:spcBef>
                <a:spcPts val="0"/>
              </a:spcBef>
              <a:spcAft>
                <a:spcPts val="0"/>
              </a:spcAft>
              <a:buClr>
                <a:schemeClr val="dk1"/>
              </a:buClr>
              <a:buSzPts val="1100"/>
              <a:buFont typeface="Arial"/>
              <a:buNone/>
            </a:pPr>
            <a:r>
              <a:rPr lang="en"/>
              <a:t>Often approximating continuous assessment of the environment (i.e., differential equations)</a:t>
            </a:r>
            <a:endParaRPr/>
          </a:p>
          <a:p>
            <a:pPr indent="0" lvl="0" marL="0" rtl="0" algn="l">
              <a:spcBef>
                <a:spcPts val="0"/>
              </a:spcBef>
              <a:spcAft>
                <a:spcPts val="0"/>
              </a:spcAft>
              <a:buClr>
                <a:schemeClr val="dk1"/>
              </a:buClr>
              <a:buSzPts val="1100"/>
              <a:buFont typeface="Arial"/>
              <a:buNone/>
            </a:pPr>
            <a:r>
              <a:rPr lang="en"/>
              <a:t>Sampling rate must be “fast enough” to provide good approximation</a:t>
            </a:r>
            <a:endParaRPr/>
          </a:p>
          <a:p>
            <a:pPr indent="0" lvl="0" marL="0" rtl="0" algn="l">
              <a:spcBef>
                <a:spcPts val="0"/>
              </a:spcBef>
              <a:spcAft>
                <a:spcPts val="0"/>
              </a:spcAft>
              <a:buClr>
                <a:schemeClr val="dk1"/>
              </a:buClr>
              <a:buSzPts val="1100"/>
              <a:buFont typeface="Arial"/>
              <a:buNone/>
            </a:pPr>
            <a:r>
              <a:rPr lang="en"/>
              <a:t>Sampling rate depends on the rate of change for the system</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6d0a2546b_0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6d0a2546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6d0a2546b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6d0a2546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t>
            </a:r>
            <a:br>
              <a:rPr lang="en"/>
            </a:br>
            <a:r>
              <a:rPr lang="en"/>
              <a:t>Components (process, thread, data), Ports (data port, event port), Connections.</a:t>
            </a:r>
            <a:br>
              <a:rPr lang="en"/>
            </a:br>
            <a:r>
              <a:rPr lang="en"/>
              <a:t>Execution platform:</a:t>
            </a:r>
            <a:br>
              <a:rPr lang="en"/>
            </a:br>
            <a:r>
              <a:rPr lang="en"/>
              <a:t>Components (processor, memory, device), Communication (bus)</a:t>
            </a:r>
            <a:br>
              <a:rPr lang="en"/>
            </a:b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6d0a2546b_0_4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6d0a2546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6d0a2546b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6d0a2546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Point is - there are a lot of different answers to this question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46d0a2546b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46d0a2546b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main idea is that complex systems are likely to be designed as a hierarchical federation of systems. As we descend the hierarchy, design information at some level turns into requirements for subsystems at the next lower level of abstraction. These hierarchical levels can be straightforwardly expressed in AADL. What we would like to support, therefore, is: an approach to requirements validation, architectural design, and architectural verification that uses the requirements to drive the architectural decomposition and the architecture to iteratively validate the requirements, and an approach to verify and validate components prior to building code-level implementations. (last three points)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7fe2db8bf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7fe2db8b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7fe2db8bf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7fe2db8b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7fe2db8bf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7fe2db8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Components and their connections are specified using AADL and annotated with </a:t>
            </a:r>
            <a:r>
              <a:rPr i="1" lang="en">
                <a:solidFill>
                  <a:schemeClr val="dk1"/>
                </a:solidFill>
              </a:rPr>
              <a:t>assumptions</a:t>
            </a:r>
            <a:r>
              <a:rPr lang="en">
                <a:solidFill>
                  <a:schemeClr val="dk1"/>
                </a:solidFill>
              </a:rPr>
              <a:t> that components make about the environment and </a:t>
            </a:r>
            <a:r>
              <a:rPr i="1" lang="en">
                <a:solidFill>
                  <a:schemeClr val="dk1"/>
                </a:solidFill>
              </a:rPr>
              <a:t>guarantees</a:t>
            </a:r>
            <a:r>
              <a:rPr lang="en">
                <a:solidFill>
                  <a:schemeClr val="dk1"/>
                </a:solidFill>
              </a:rPr>
              <a:t> that the components will make about their outputs if the assumptions are met. Each layer of the system hierarchy is verified individually; AGREE attempts to prove the system-level guarantees in terms of the guarantees of its components.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7fe2db8bf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7fe2db8b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Suppose we have a simple architecture with three subcomponents </a:t>
            </a:r>
            <a:r>
              <a:rPr lang="en" sz="1000">
                <a:solidFill>
                  <a:srgbClr val="1F497D"/>
                </a:solidFill>
                <a:latin typeface="Consolas"/>
                <a:ea typeface="Consolas"/>
                <a:cs typeface="Consolas"/>
                <a:sym typeface="Consolas"/>
              </a:rPr>
              <a:t>A</a:t>
            </a:r>
            <a:r>
              <a:rPr lang="en">
                <a:solidFill>
                  <a:schemeClr val="dk1"/>
                </a:solidFill>
              </a:rPr>
              <a:t>, </a:t>
            </a:r>
            <a:r>
              <a:rPr lang="en" sz="1000">
                <a:solidFill>
                  <a:srgbClr val="1F497D"/>
                </a:solidFill>
                <a:latin typeface="Consolas"/>
                <a:ea typeface="Consolas"/>
                <a:cs typeface="Consolas"/>
                <a:sym typeface="Consolas"/>
              </a:rPr>
              <a:t>B</a:t>
            </a:r>
            <a:r>
              <a:rPr lang="en">
                <a:solidFill>
                  <a:schemeClr val="dk1"/>
                </a:solidFill>
              </a:rPr>
              <a:t>, and </a:t>
            </a:r>
            <a:r>
              <a:rPr lang="en" sz="1000">
                <a:solidFill>
                  <a:srgbClr val="1F497D"/>
                </a:solidFill>
                <a:latin typeface="Consolas"/>
                <a:ea typeface="Consolas"/>
                <a:cs typeface="Consolas"/>
                <a:sym typeface="Consolas"/>
              </a:rPr>
              <a:t>C - our toy example again.</a:t>
            </a:r>
            <a:endParaRPr sz="1000">
              <a:solidFill>
                <a:srgbClr val="1F497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rPr>
              <a:t>In the model, we want to show that the system level property (</a:t>
            </a:r>
            <a:r>
              <a:rPr lang="en" sz="1000">
                <a:solidFill>
                  <a:srgbClr val="1F497D"/>
                </a:solidFill>
                <a:latin typeface="Consolas"/>
                <a:ea typeface="Consolas"/>
                <a:cs typeface="Consolas"/>
                <a:sym typeface="Consolas"/>
              </a:rPr>
              <a:t>Output &lt; 50</a:t>
            </a:r>
            <a:r>
              <a:rPr lang="en">
                <a:solidFill>
                  <a:schemeClr val="dk1"/>
                </a:solidFill>
              </a:rPr>
              <a:t>) holds, given the guarantees provided by the components and the system assumption (</a:t>
            </a:r>
            <a:r>
              <a:rPr lang="en" sz="1000">
                <a:solidFill>
                  <a:srgbClr val="1F497D"/>
                </a:solidFill>
                <a:latin typeface="Consolas"/>
                <a:ea typeface="Consolas"/>
                <a:cs typeface="Consolas"/>
                <a:sym typeface="Consolas"/>
              </a:rPr>
              <a:t>Input &lt; 10</a:t>
            </a:r>
            <a:r>
              <a:rPr lang="en">
                <a:solidFill>
                  <a:schemeClr val="dk1"/>
                </a:solidFill>
              </a:rPr>
              <a:t>). This toy example has one interesting feature: the property is </a:t>
            </a:r>
            <a:r>
              <a:rPr i="1" lang="en">
                <a:solidFill>
                  <a:schemeClr val="dk1"/>
                </a:solidFill>
              </a:rPr>
              <a:t>true</a:t>
            </a:r>
            <a:r>
              <a:rPr lang="en">
                <a:solidFill>
                  <a:schemeClr val="dk1"/>
                </a:solidFill>
              </a:rPr>
              <a:t> if all of the signals have type integer and it is </a:t>
            </a:r>
            <a:r>
              <a:rPr i="1" lang="en">
                <a:solidFill>
                  <a:schemeClr val="dk1"/>
                </a:solidFill>
              </a:rPr>
              <a:t>false</a:t>
            </a:r>
            <a:r>
              <a:rPr lang="en">
                <a:solidFill>
                  <a:schemeClr val="dk1"/>
                </a:solidFill>
              </a:rPr>
              <a:t> if they have floating point types (can you see why?).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string "System input domain" is used to identify the assumption when performing verification. The expression Input &lt; 10 expresses the condition that is assumed to hold. When verifying a component implementation, the component’s assumptions are assumed to be true. However, the assumptions of the component implementation’s subcomponents must be proved to hold based on the assumptions of the component and the guarantees of other subcomponents.</a:t>
            </a:r>
            <a:endParaRPr/>
          </a:p>
          <a:p>
            <a:pPr indent="0" lvl="0" marL="0" rtl="0" algn="l">
              <a:spcBef>
                <a:spcPts val="0"/>
              </a:spcBef>
              <a:spcAft>
                <a:spcPts val="0"/>
              </a:spcAft>
              <a:buNone/>
            </a:pPr>
            <a:r>
              <a:rPr lang="en"/>
              <a:t>The string "System output range" is used to identify the guarantee when performing verification. The expression Output &lt; 50 expresses the condition that is guaranteed to hold.</a:t>
            </a:r>
            <a:br>
              <a:rPr lang="en"/>
            </a:br>
            <a:r>
              <a:rPr lang="en"/>
              <a:t>When verifying a component implementation, guarantee statements are proven by the component assumptions and the guarantees present in subcomponent contracts.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7fe2db8bf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7fe2db8b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7fe2db8bf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7fe2db8b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System should be designed to </a:t>
            </a:r>
            <a:r>
              <a:rPr lang="en">
                <a:solidFill>
                  <a:schemeClr val="dk1"/>
                </a:solidFill>
              </a:rPr>
              <a:t>Perform bounded amount of work per cycle - you have to be done in time to process the next sample!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Which means that you Need to be able to finish within sample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Longest time to process is called worst case execution time (WCET)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End-to-end latency is also important (system to actuator to environment to sensor back to system) - the complete cycle.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 must have accurate view of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Actuators must react “fast enough” (last 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47fe2db8bf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7fe2db8b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a:p>
            <a:pPr indent="0" lvl="0" marL="0" rtl="0" algn="l">
              <a:spcBef>
                <a:spcPts val="0"/>
              </a:spcBef>
              <a:spcAft>
                <a:spcPts val="0"/>
              </a:spcAft>
              <a:buClr>
                <a:schemeClr val="dk1"/>
              </a:buClr>
              <a:buSzPts val="1100"/>
              <a:buFont typeface="Arial"/>
              <a:buNone/>
            </a:pPr>
            <a:r>
              <a:rPr lang="en"/>
              <a:t>In this example, we create a variable that counts up from zero. Variables defined with equation statements can be thought of as ''intermediate'' variables or variables that are not meant to be visible in the architectural model (unlike component outputs or inputs). Equation statements can define variables explicitly by setting the equation equal to an expression immediately after it is defined. Equation statements can also define variables implicitly by not setting them equal to anything, but constraining them with assumption, assertion, or guarantee statements. Equation statements can define more than one variable at once by writing them in a comma delimited list. </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7fe2db8bf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7fe2db8b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still time, look at GPCA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33944cecea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3944cece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7ab4e1e9c_1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ab4e1e9c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7fe2db8bf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7fe2db8b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Tasks are </a:t>
            </a:r>
            <a:r>
              <a:rPr lang="en"/>
              <a:t>Separately scheduled units of work. This is a generic concept - this isn’t a computer term specifically, but it applies here too -  sounds like a thread, right?</a:t>
            </a:r>
            <a:endParaRPr/>
          </a:p>
          <a:p>
            <a:pPr indent="0" lvl="0" marL="0" rtl="0" algn="l">
              <a:spcBef>
                <a:spcPts val="0"/>
              </a:spcBef>
              <a:spcAft>
                <a:spcPts val="0"/>
              </a:spcAft>
              <a:buClr>
                <a:schemeClr val="dk1"/>
              </a:buClr>
              <a:buSzPts val="1100"/>
              <a:buFont typeface="Arial"/>
              <a:buNone/>
            </a:pPr>
            <a:r>
              <a:rPr lang="en"/>
              <a:t>Often, (3) and multiple tasks are involved in a real-time system - each running concurrently, and largely independently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process describes a set of threads that share an address space.   Each thread is a task. </a:t>
            </a:r>
            <a:endParaRPr/>
          </a:p>
          <a:p>
            <a:pPr indent="0" lvl="0" marL="0" rtl="0" algn="l">
              <a:spcBef>
                <a:spcPts val="0"/>
              </a:spcBef>
              <a:spcAft>
                <a:spcPts val="0"/>
              </a:spcAft>
              <a:buClr>
                <a:schemeClr val="dk1"/>
              </a:buClr>
              <a:buSzPts val="1100"/>
              <a:buFont typeface="Arial"/>
              <a:buNone/>
            </a:pPr>
            <a:r>
              <a:rPr lang="en"/>
              <a:t>May run at different sampling rates Usually specified in cycles-per-second (Hertz)</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Need to be scheduled to run on one or multiple CPUs Several scheduling algorithms can be used</a:t>
            </a:r>
            <a:endParaRPr/>
          </a:p>
          <a:p>
            <a:pPr indent="0" lvl="0" marL="0" rtl="0" algn="l">
              <a:spcBef>
                <a:spcPts val="0"/>
              </a:spcBef>
              <a:spcAft>
                <a:spcPts val="0"/>
              </a:spcAft>
              <a:buClr>
                <a:schemeClr val="dk1"/>
              </a:buClr>
              <a:buSzPts val="1100"/>
              <a:buFont typeface="Arial"/>
              <a:buNone/>
            </a:pPr>
            <a:r>
              <a:rPr lang="en"/>
              <a:t>May have communication dependencies with other tasks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691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4662140"/>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2" name="Google Shape;12;p2"/>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 name="Google Shape;13;p2"/>
          <p:cNvSpPr txBox="1"/>
          <p:nvPr>
            <p:ph idx="1" type="subTitle"/>
          </p:nvPr>
        </p:nvSpPr>
        <p:spPr>
          <a:xfrm>
            <a:off x="685800" y="4836036"/>
            <a:ext cx="7772400" cy="10326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8" name="Google Shape;18;p3"/>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5330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3" name="Google Shape;23;p4"/>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24" name="Google Shape;24;p4"/>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0" name="Google Shape;30;p5"/>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1" name="Google Shape;31;p5"/>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58752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6" name="Google Shape;36;p6"/>
          <p:cNvCxnSpPr/>
          <p:nvPr/>
        </p:nvCxnSpPr>
        <p:spPr>
          <a:xfrm>
            <a:off x="0" y="5845828"/>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7" name="Google Shape;37;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 name="Shape 40"/>
        <p:cNvGrpSpPr/>
        <p:nvPr/>
      </p:nvGrpSpPr>
      <p:grpSpPr>
        <a:xfrm>
          <a:off x="0" y="0"/>
          <a:ext cx="0" cy="0"/>
          <a:chOff x="0" y="0"/>
          <a:chExt cx="0" cy="0"/>
        </a:xfrm>
      </p:grpSpPr>
      <p:sp>
        <p:nvSpPr>
          <p:cNvPr id="41" name="Google Shape;41;p8"/>
          <p:cNvSpPr txBox="1"/>
          <p:nvPr>
            <p:ph type="title"/>
          </p:nvPr>
        </p:nvSpPr>
        <p:spPr>
          <a:xfrm>
            <a:off x="457200" y="155448"/>
            <a:ext cx="8229600" cy="1252800"/>
          </a:xfrm>
          <a:prstGeom prst="rect">
            <a:avLst/>
          </a:prstGeom>
          <a:noFill/>
          <a:ln>
            <a:noFill/>
          </a:ln>
        </p:spPr>
        <p:txBody>
          <a:bodyPr anchorCtr="0" anchor="ctr" bIns="91425" lIns="91425" spcFirstLastPara="1" rIns="91425" wrap="square" tIns="91425"/>
          <a:lstStyle>
            <a:lvl1pPr lvl="0" rtl="0" algn="l">
              <a:spcBef>
                <a:spcPts val="0"/>
              </a:spcBef>
              <a:spcAft>
                <a:spcPts val="0"/>
              </a:spcAft>
              <a:buClr>
                <a:srgbClr val="F34E26"/>
              </a:buClr>
              <a:buSzPts val="3600"/>
              <a:buFont typeface="Arial"/>
              <a:buNone/>
              <a:defRPr b="1" sz="4500">
                <a:solidFill>
                  <a:srgbClr val="F34E26"/>
                </a:solidFill>
                <a:latin typeface="Arial"/>
                <a:ea typeface="Arial"/>
                <a:cs typeface="Arial"/>
                <a:sym typeface="Aria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 name="Google Shape;42;p8"/>
          <p:cNvSpPr txBox="1"/>
          <p:nvPr>
            <p:ph idx="1" type="body"/>
          </p:nvPr>
        </p:nvSpPr>
        <p:spPr>
          <a:xfrm>
            <a:off x="457200" y="1775192"/>
            <a:ext cx="8229600" cy="4625700"/>
          </a:xfrm>
          <a:prstGeom prst="rect">
            <a:avLst/>
          </a:prstGeom>
          <a:noFill/>
          <a:ln>
            <a:noFill/>
          </a:ln>
        </p:spPr>
        <p:txBody>
          <a:bodyPr anchorCtr="0" anchor="t" bIns="91425" lIns="91425" spcFirstLastPara="1" rIns="91425" wrap="square" tIns="91425"/>
          <a:lstStyle>
            <a:lvl1pPr indent="-419100" lvl="0" marL="457200" rtl="0" algn="l">
              <a:spcBef>
                <a:spcPts val="0"/>
              </a:spcBef>
              <a:spcAft>
                <a:spcPts val="0"/>
              </a:spcAft>
              <a:buClr>
                <a:schemeClr val="accent1"/>
              </a:buClr>
              <a:buSzPts val="3000"/>
              <a:buFont typeface="Arial"/>
              <a:buChar char="◼"/>
              <a:defRPr sz="3200">
                <a:solidFill>
                  <a:schemeClr val="dk1"/>
                </a:solidFill>
                <a:latin typeface="Arial"/>
                <a:ea typeface="Arial"/>
                <a:cs typeface="Arial"/>
                <a:sym typeface="Arial"/>
              </a:defRPr>
            </a:lvl1pPr>
            <a:lvl2pPr indent="-381000" lvl="1" marL="914400" rtl="0" algn="l">
              <a:spcBef>
                <a:spcPts val="560"/>
              </a:spcBef>
              <a:spcAft>
                <a:spcPts val="0"/>
              </a:spcAft>
              <a:buClr>
                <a:schemeClr val="accent2"/>
              </a:buClr>
              <a:buSzPts val="2400"/>
              <a:buFont typeface="Arial"/>
              <a:buChar char="▪"/>
              <a:defRPr sz="2800">
                <a:solidFill>
                  <a:schemeClr val="dk1"/>
                </a:solidFill>
                <a:latin typeface="Arial"/>
                <a:ea typeface="Arial"/>
                <a:cs typeface="Arial"/>
                <a:sym typeface="Arial"/>
              </a:defRPr>
            </a:lvl2pPr>
            <a:lvl3pPr indent="-381000" lvl="2" marL="1371600" rtl="0" algn="l">
              <a:spcBef>
                <a:spcPts val="480"/>
              </a:spcBef>
              <a:spcAft>
                <a:spcPts val="0"/>
              </a:spcAft>
              <a:buClr>
                <a:schemeClr val="accent3"/>
              </a:buClr>
              <a:buSzPts val="2400"/>
              <a:buFont typeface="Arial"/>
              <a:buChar char="▪"/>
              <a:defRPr sz="2400">
                <a:solidFill>
                  <a:schemeClr val="dk1"/>
                </a:solidFill>
                <a:latin typeface="Arial"/>
                <a:ea typeface="Arial"/>
                <a:cs typeface="Arial"/>
                <a:sym typeface="Arial"/>
              </a:defRPr>
            </a:lvl3pPr>
            <a:lvl4pPr indent="-342900" lvl="3" marL="1828800" rtl="0" algn="l">
              <a:spcBef>
                <a:spcPts val="400"/>
              </a:spcBef>
              <a:spcAft>
                <a:spcPts val="0"/>
              </a:spcAft>
              <a:buClr>
                <a:schemeClr val="accent4"/>
              </a:buClr>
              <a:buSzPts val="1800"/>
              <a:buFont typeface="Arial"/>
              <a:buChar char="▪"/>
              <a:defRPr sz="2000">
                <a:solidFill>
                  <a:schemeClr val="dk1"/>
                </a:solidFill>
                <a:latin typeface="Arial"/>
                <a:ea typeface="Arial"/>
                <a:cs typeface="Arial"/>
                <a:sym typeface="Arial"/>
              </a:defRPr>
            </a:lvl4pPr>
            <a:lvl5pPr indent="-342900" lvl="4" marL="2286000" rtl="0" algn="l">
              <a:spcBef>
                <a:spcPts val="400"/>
              </a:spcBef>
              <a:spcAft>
                <a:spcPts val="0"/>
              </a:spcAft>
              <a:buClr>
                <a:schemeClr val="accent5"/>
              </a:buClr>
              <a:buSzPts val="1800"/>
              <a:buFont typeface="Arial"/>
              <a:buChar char=""/>
              <a:defRPr sz="2000">
                <a:solidFill>
                  <a:schemeClr val="dk1"/>
                </a:solidFill>
                <a:latin typeface="Arial"/>
                <a:ea typeface="Arial"/>
                <a:cs typeface="Arial"/>
                <a:sym typeface="Arial"/>
              </a:defRPr>
            </a:lvl5pPr>
            <a:lvl6pPr indent="-342900" lvl="5" marL="2743200" rtl="0" algn="l">
              <a:spcBef>
                <a:spcPts val="400"/>
              </a:spcBef>
              <a:spcAft>
                <a:spcPts val="0"/>
              </a:spcAft>
              <a:buClr>
                <a:schemeClr val="accent6"/>
              </a:buClr>
              <a:buSzPts val="1800"/>
              <a:buFont typeface="Arial"/>
              <a:buChar char="⚫"/>
              <a:defRPr sz="2000">
                <a:solidFill>
                  <a:schemeClr val="dk1"/>
                </a:solidFill>
                <a:latin typeface="Arial"/>
                <a:ea typeface="Arial"/>
                <a:cs typeface="Arial"/>
                <a:sym typeface="Arial"/>
              </a:defRPr>
            </a:lvl6pPr>
            <a:lvl7pPr indent="-342900" lvl="6" marL="3200400" rtl="0" algn="l">
              <a:spcBef>
                <a:spcPts val="360"/>
              </a:spcBef>
              <a:spcAft>
                <a:spcPts val="0"/>
              </a:spcAft>
              <a:buClr>
                <a:schemeClr val="accent1"/>
              </a:buClr>
              <a:buSzPts val="1800"/>
              <a:buFont typeface="Arial"/>
              <a:buChar char="⚫"/>
              <a:defRPr sz="1800">
                <a:solidFill>
                  <a:schemeClr val="dk1"/>
                </a:solidFill>
                <a:latin typeface="Arial"/>
                <a:ea typeface="Arial"/>
                <a:cs typeface="Arial"/>
                <a:sym typeface="Arial"/>
              </a:defRPr>
            </a:lvl7pPr>
            <a:lvl8pPr indent="-342900" lvl="7" marL="3657600" rtl="0" algn="l">
              <a:spcBef>
                <a:spcPts val="360"/>
              </a:spcBef>
              <a:spcAft>
                <a:spcPts val="0"/>
              </a:spcAft>
              <a:buClr>
                <a:schemeClr val="accent2"/>
              </a:buClr>
              <a:buSzPts val="1800"/>
              <a:buFont typeface="Arial"/>
              <a:buChar char="⚫"/>
              <a:defRPr sz="1800">
                <a:solidFill>
                  <a:schemeClr val="dk1"/>
                </a:solidFill>
                <a:latin typeface="Arial"/>
                <a:ea typeface="Arial"/>
                <a:cs typeface="Arial"/>
                <a:sym typeface="Arial"/>
              </a:defRPr>
            </a:lvl8pPr>
            <a:lvl9pPr indent="-342900" lvl="8" marL="4114800" rtl="0" algn="l">
              <a:spcBef>
                <a:spcPts val="360"/>
              </a:spcBef>
              <a:spcAft>
                <a:spcPts val="0"/>
              </a:spcAft>
              <a:buClr>
                <a:schemeClr val="accent3"/>
              </a:buClr>
              <a:buSzPts val="1800"/>
              <a:buFont typeface="Arial"/>
              <a:buChar char="⚫"/>
              <a:defRPr sz="1800">
                <a:solidFill>
                  <a:schemeClr val="dk1"/>
                </a:solidFill>
                <a:latin typeface="Arial"/>
                <a:ea typeface="Arial"/>
                <a:cs typeface="Arial"/>
                <a:sym typeface="Arial"/>
              </a:defRPr>
            </a:lvl9pPr>
          </a:lstStyle>
          <a:p/>
        </p:txBody>
      </p:sp>
      <p:sp>
        <p:nvSpPr>
          <p:cNvPr id="43" name="Google Shape;43;p8"/>
          <p:cNvSpPr txBox="1"/>
          <p:nvPr>
            <p:ph idx="10" type="dt"/>
          </p:nvPr>
        </p:nvSpPr>
        <p:spPr>
          <a:xfrm>
            <a:off x="457200" y="6476999"/>
            <a:ext cx="2133600" cy="2739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41414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1" type="ftr"/>
          </p:nvPr>
        </p:nvSpPr>
        <p:spPr>
          <a:xfrm>
            <a:off x="2640598" y="6476999"/>
            <a:ext cx="5507700" cy="2739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41414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5" name="Google Shape;45;p8"/>
          <p:cNvSpPr txBox="1"/>
          <p:nvPr>
            <p:ph idx="12" type="sldNum"/>
          </p:nvPr>
        </p:nvSpPr>
        <p:spPr>
          <a:xfrm>
            <a:off x="8204396" y="6476999"/>
            <a:ext cx="733800" cy="273900"/>
          </a:xfrm>
          <a:prstGeom prst="rect">
            <a:avLst/>
          </a:prstGeom>
          <a:noFill/>
          <a:ln>
            <a:noFill/>
          </a:ln>
        </p:spPr>
        <p:txBody>
          <a:bodyPr anchorCtr="0" anchor="b" bIns="91425" lIns="91425" spcFirstLastPara="1" rIns="91425" wrap="square" tIns="91425">
            <a:noAutofit/>
          </a:bodyPr>
          <a:lstStyle>
            <a:lvl1pPr indent="0" lvl="0" marL="0" marR="0" rtl="0">
              <a:lnSpc>
                <a:spcPct val="100000"/>
              </a:lnSpc>
              <a:spcBef>
                <a:spcPts val="0"/>
              </a:spcBef>
              <a:spcAft>
                <a:spcPts val="0"/>
              </a:spcAft>
              <a:buNone/>
              <a:defRPr>
                <a:solidFill>
                  <a:srgbClr val="414141"/>
                </a:solidFill>
              </a:defRPr>
            </a:lvl1pPr>
            <a:lvl2pPr indent="0" lvl="1" marL="0" marR="0" rtl="0">
              <a:lnSpc>
                <a:spcPct val="100000"/>
              </a:lnSpc>
              <a:spcBef>
                <a:spcPts val="0"/>
              </a:spcBef>
              <a:spcAft>
                <a:spcPts val="0"/>
              </a:spcAft>
              <a:buNone/>
              <a:defRPr>
                <a:solidFill>
                  <a:srgbClr val="414141"/>
                </a:solidFill>
              </a:defRPr>
            </a:lvl2pPr>
            <a:lvl3pPr indent="0" lvl="2" marL="0" marR="0" rtl="0">
              <a:lnSpc>
                <a:spcPct val="100000"/>
              </a:lnSpc>
              <a:spcBef>
                <a:spcPts val="0"/>
              </a:spcBef>
              <a:spcAft>
                <a:spcPts val="0"/>
              </a:spcAft>
              <a:buNone/>
              <a:defRPr>
                <a:solidFill>
                  <a:srgbClr val="414141"/>
                </a:solidFill>
              </a:defRPr>
            </a:lvl3pPr>
            <a:lvl4pPr indent="0" lvl="3" marL="0" marR="0" rtl="0">
              <a:lnSpc>
                <a:spcPct val="100000"/>
              </a:lnSpc>
              <a:spcBef>
                <a:spcPts val="0"/>
              </a:spcBef>
              <a:spcAft>
                <a:spcPts val="0"/>
              </a:spcAft>
              <a:buNone/>
              <a:defRPr>
                <a:solidFill>
                  <a:srgbClr val="414141"/>
                </a:solidFill>
              </a:defRPr>
            </a:lvl4pPr>
            <a:lvl5pPr indent="0" lvl="4" marL="0" marR="0" rtl="0">
              <a:lnSpc>
                <a:spcPct val="100000"/>
              </a:lnSpc>
              <a:spcBef>
                <a:spcPts val="0"/>
              </a:spcBef>
              <a:spcAft>
                <a:spcPts val="0"/>
              </a:spcAft>
              <a:buNone/>
              <a:defRPr>
                <a:solidFill>
                  <a:srgbClr val="414141"/>
                </a:solidFill>
              </a:defRPr>
            </a:lvl5pPr>
            <a:lvl6pPr indent="0" lvl="5" marL="0" marR="0" rtl="0">
              <a:lnSpc>
                <a:spcPct val="100000"/>
              </a:lnSpc>
              <a:spcBef>
                <a:spcPts val="0"/>
              </a:spcBef>
              <a:spcAft>
                <a:spcPts val="0"/>
              </a:spcAft>
              <a:buNone/>
              <a:defRPr>
                <a:solidFill>
                  <a:srgbClr val="414141"/>
                </a:solidFill>
              </a:defRPr>
            </a:lvl6pPr>
            <a:lvl7pPr indent="0" lvl="6" marL="0" marR="0" rtl="0">
              <a:lnSpc>
                <a:spcPct val="100000"/>
              </a:lnSpc>
              <a:spcBef>
                <a:spcPts val="0"/>
              </a:spcBef>
              <a:spcAft>
                <a:spcPts val="0"/>
              </a:spcAft>
              <a:buNone/>
              <a:defRPr>
                <a:solidFill>
                  <a:srgbClr val="414141"/>
                </a:solidFill>
              </a:defRPr>
            </a:lvl7pPr>
            <a:lvl8pPr indent="0" lvl="7" marL="0" marR="0" rtl="0">
              <a:lnSpc>
                <a:spcPct val="100000"/>
              </a:lnSpc>
              <a:spcBef>
                <a:spcPts val="0"/>
              </a:spcBef>
              <a:spcAft>
                <a:spcPts val="0"/>
              </a:spcAft>
              <a:buNone/>
              <a:defRPr>
                <a:solidFill>
                  <a:srgbClr val="414141"/>
                </a:solidFill>
              </a:defRPr>
            </a:lvl8pPr>
            <a:lvl9pPr indent="0" lvl="8" marL="0" marR="0" rtl="0">
              <a:lnSpc>
                <a:spcPct val="100000"/>
              </a:lnSpc>
              <a:spcBef>
                <a:spcPts val="0"/>
              </a:spcBef>
              <a:spcAft>
                <a:spcPts val="0"/>
              </a:spcAft>
              <a:buNone/>
              <a:defRPr>
                <a:solidFill>
                  <a:srgbClr val="414141"/>
                </a:solidFill>
              </a:defRPr>
            </a:lvl9pPr>
          </a:lstStyle>
          <a:p>
            <a:pPr indent="0" lvl="0" marL="0" rtl="0" algn="r">
              <a:spcBef>
                <a:spcPts val="0"/>
              </a:spcBef>
              <a:spcAft>
                <a:spcPts val="0"/>
              </a:spcAft>
              <a:buNone/>
            </a:pPr>
            <a:fld id="{00000000-1234-1234-1234-123412341234}" type="slidenum">
              <a:rPr lang="en"/>
              <a:t>‹#›</a:t>
            </a:fld>
            <a:endParaRPr b="0" i="0" u="none" cap="none" strike="noStrik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5.jp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citeseerx.ist.psu.edu/viewdoc/download?doi=10.1.1.151.4061&amp;rep=rep1&amp;typ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7.jpg"/><Relationship Id="rId6"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ctrTitle"/>
          </p:nvPr>
        </p:nvSpPr>
        <p:spPr>
          <a:xfrm>
            <a:off x="685800" y="2490375"/>
            <a:ext cx="7772400" cy="21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600"/>
              <a:t>Architectural Modeling and Real-Time Systems</a:t>
            </a:r>
            <a:endParaRPr sz="5600"/>
          </a:p>
        </p:txBody>
      </p:sp>
      <p:sp>
        <p:nvSpPr>
          <p:cNvPr id="51" name="Google Shape;51;p9"/>
          <p:cNvSpPr txBox="1"/>
          <p:nvPr>
            <p:ph idx="1" type="subTitle"/>
          </p:nvPr>
        </p:nvSpPr>
        <p:spPr>
          <a:xfrm>
            <a:off x="685800" y="4836036"/>
            <a:ext cx="77724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CSCE 742 - Lecture 20 and 21 - </a:t>
            </a:r>
            <a:endParaRPr/>
          </a:p>
          <a:p>
            <a:pPr indent="0" lvl="0" marL="0" rtl="0" algn="l">
              <a:spcBef>
                <a:spcPts val="0"/>
              </a:spcBef>
              <a:spcAft>
                <a:spcPts val="0"/>
              </a:spcAft>
              <a:buNone/>
            </a:pPr>
            <a:r>
              <a:rPr lang="en"/>
              <a:t>11/20 and 27/2018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 Scheduling</a:t>
            </a:r>
            <a:endParaRPr/>
          </a:p>
        </p:txBody>
      </p:sp>
      <p:sp>
        <p:nvSpPr>
          <p:cNvPr id="127" name="Google Shape;127;p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Algorithms create a guaranteed schedule or abort (no schedule can guarantee schedulability of system).</a:t>
            </a:r>
            <a:endParaRPr/>
          </a:p>
          <a:p>
            <a:pPr indent="-381000" lvl="1" marL="914400" rtl="0" algn="l">
              <a:spcBef>
                <a:spcPts val="0"/>
              </a:spcBef>
              <a:spcAft>
                <a:spcPts val="0"/>
              </a:spcAft>
              <a:buSzPts val="2400"/>
              <a:buChar char="○"/>
            </a:pPr>
            <a:r>
              <a:rPr lang="en"/>
              <a:t>RMA: Rate-Monotonic (high throughput)</a:t>
            </a:r>
            <a:endParaRPr/>
          </a:p>
          <a:p>
            <a:pPr indent="-381000" lvl="1" marL="914400" rtl="0" algn="l">
              <a:spcBef>
                <a:spcPts val="0"/>
              </a:spcBef>
              <a:spcAft>
                <a:spcPts val="0"/>
              </a:spcAft>
              <a:buSzPts val="2400"/>
              <a:buChar char="○"/>
            </a:pPr>
            <a:r>
              <a:rPr lang="en"/>
              <a:t>DMA: Deadline-Monotonic (finish critical first)</a:t>
            </a:r>
            <a:endParaRPr/>
          </a:p>
          <a:p>
            <a:pPr indent="-419100" lvl="0" marL="457200" rtl="0" algn="l">
              <a:spcBef>
                <a:spcPts val="0"/>
              </a:spcBef>
              <a:spcAft>
                <a:spcPts val="0"/>
              </a:spcAft>
              <a:buSzPts val="3000"/>
              <a:buChar char="●"/>
            </a:pPr>
            <a:r>
              <a:rPr lang="en"/>
              <a:t>Take as input:</a:t>
            </a:r>
            <a:endParaRPr/>
          </a:p>
          <a:p>
            <a:pPr indent="-381000" lvl="1" marL="914400" rtl="0" algn="l">
              <a:spcBef>
                <a:spcPts val="0"/>
              </a:spcBef>
              <a:spcAft>
                <a:spcPts val="0"/>
              </a:spcAft>
              <a:buSzPts val="2400"/>
              <a:buChar char="○"/>
            </a:pPr>
            <a:r>
              <a:rPr lang="en"/>
              <a:t>Per task: period, WCET</a:t>
            </a:r>
            <a:endParaRPr/>
          </a:p>
          <a:p>
            <a:pPr indent="-381000" lvl="1" marL="914400" rtl="0" algn="l">
              <a:spcBef>
                <a:spcPts val="0"/>
              </a:spcBef>
              <a:spcAft>
                <a:spcPts val="0"/>
              </a:spcAft>
              <a:buSzPts val="2400"/>
              <a:buChar char="○"/>
            </a:pPr>
            <a:r>
              <a:rPr lang="en"/>
              <a:t>Per processor: worst-case thread context switch, process context switch</a:t>
            </a:r>
            <a:endParaRPr/>
          </a:p>
          <a:p>
            <a:pPr indent="-381000" lvl="1" marL="914400" rtl="0" algn="l">
              <a:spcBef>
                <a:spcPts val="0"/>
              </a:spcBef>
              <a:spcAft>
                <a:spcPts val="0"/>
              </a:spcAft>
              <a:buSzPts val="2400"/>
              <a:buChar char="○"/>
            </a:pPr>
            <a:r>
              <a:rPr lang="en"/>
              <a:t>Additional constraints and frame dependencies.</a:t>
            </a:r>
            <a:endParaRPr/>
          </a:p>
          <a:p>
            <a:pPr indent="-381000" lvl="2" marL="1371600" rtl="0" algn="l">
              <a:spcBef>
                <a:spcPts val="0"/>
              </a:spcBef>
              <a:spcAft>
                <a:spcPts val="0"/>
              </a:spcAft>
              <a:buSzPts val="2400"/>
              <a:buChar char="■"/>
            </a:pPr>
            <a:r>
              <a:rPr lang="en"/>
              <a:t>Frame dependencies = ordering constraints for tasks in a schedulable period (frame). </a:t>
            </a:r>
            <a:endParaRPr/>
          </a:p>
        </p:txBody>
      </p:sp>
      <p:sp>
        <p:nvSpPr>
          <p:cNvPr id="128" name="Google Shape;128;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Scheduling</a:t>
            </a:r>
            <a:endParaRPr/>
          </a:p>
        </p:txBody>
      </p:sp>
      <p:sp>
        <p:nvSpPr>
          <p:cNvPr id="134" name="Google Shape;134;p19"/>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Most tasks are </a:t>
            </a:r>
            <a:r>
              <a:rPr lang="en"/>
              <a:t>polling (cyclic).</a:t>
            </a:r>
            <a:endParaRPr/>
          </a:p>
          <a:p>
            <a:pPr indent="-419100" lvl="0" marL="457200" rtl="0" algn="l">
              <a:spcBef>
                <a:spcPts val="0"/>
              </a:spcBef>
              <a:spcAft>
                <a:spcPts val="0"/>
              </a:spcAft>
              <a:buSzPts val="3000"/>
              <a:buChar char="●"/>
            </a:pPr>
            <a:r>
              <a:rPr lang="en"/>
              <a:t>May also have event-based tasks.</a:t>
            </a:r>
            <a:endParaRPr/>
          </a:p>
          <a:p>
            <a:pPr indent="-381000" lvl="1" marL="914400" rtl="0" algn="l">
              <a:spcBef>
                <a:spcPts val="0"/>
              </a:spcBef>
              <a:spcAft>
                <a:spcPts val="0"/>
              </a:spcAft>
              <a:buSzPts val="2400"/>
              <a:buChar char="○"/>
            </a:pPr>
            <a:r>
              <a:rPr lang="en"/>
              <a:t>Called aperiodic tasks. </a:t>
            </a:r>
            <a:endParaRPr/>
          </a:p>
          <a:p>
            <a:pPr indent="-381000" lvl="1" marL="914400" rtl="0" algn="l">
              <a:spcBef>
                <a:spcPts val="0"/>
              </a:spcBef>
              <a:spcAft>
                <a:spcPts val="0"/>
              </a:spcAft>
              <a:buSzPts val="2400"/>
              <a:buChar char="○"/>
            </a:pPr>
            <a:r>
              <a:rPr lang="en"/>
              <a:t>Require minimum delay between events to schedule.</a:t>
            </a:r>
            <a:endParaRPr/>
          </a:p>
        </p:txBody>
      </p:sp>
      <p:sp>
        <p:nvSpPr>
          <p:cNvPr id="135" name="Google Shape;135;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19"/>
          <p:cNvPicPr preferRelativeResize="0"/>
          <p:nvPr/>
        </p:nvPicPr>
        <p:blipFill>
          <a:blip r:embed="rId3">
            <a:alphaModFix/>
          </a:blip>
          <a:stretch>
            <a:fillRect/>
          </a:stretch>
        </p:blipFill>
        <p:spPr>
          <a:xfrm>
            <a:off x="4683825" y="1866238"/>
            <a:ext cx="3752850" cy="394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End-to-End Latency</a:t>
            </a:r>
            <a:endParaRPr/>
          </a:p>
        </p:txBody>
      </p:sp>
      <p:sp>
        <p:nvSpPr>
          <p:cNvPr id="142" name="Google Shape;142;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Data flows through controller from inputs to outputs (back to environment).</a:t>
            </a:r>
            <a:endParaRPr/>
          </a:p>
          <a:p>
            <a:pPr indent="-381000" lvl="1" marL="914400" rtl="0" algn="l">
              <a:spcBef>
                <a:spcPts val="0"/>
              </a:spcBef>
              <a:spcAft>
                <a:spcPts val="0"/>
              </a:spcAft>
              <a:buSzPts val="2400"/>
              <a:buChar char="○"/>
            </a:pPr>
            <a:r>
              <a:rPr lang="en"/>
              <a:t>May go through several intermediate tasks.</a:t>
            </a:r>
            <a:endParaRPr/>
          </a:p>
          <a:p>
            <a:pPr indent="-419100" lvl="0" marL="457200" rtl="0" algn="l">
              <a:spcBef>
                <a:spcPts val="0"/>
              </a:spcBef>
              <a:spcAft>
                <a:spcPts val="0"/>
              </a:spcAft>
              <a:buSzPts val="3000"/>
              <a:buChar char="●"/>
            </a:pPr>
            <a:r>
              <a:rPr b="1" lang="en"/>
              <a:t>End-to-End Latency</a:t>
            </a:r>
            <a:r>
              <a:rPr lang="en"/>
              <a:t> describes the amount of time required for end-to-end flow.</a:t>
            </a:r>
            <a:endParaRPr/>
          </a:p>
          <a:p>
            <a:pPr indent="-381000" lvl="1" marL="914400" rtl="0" algn="l">
              <a:spcBef>
                <a:spcPts val="0"/>
              </a:spcBef>
              <a:spcAft>
                <a:spcPts val="0"/>
              </a:spcAft>
              <a:buSzPts val="2400"/>
              <a:buChar char="○"/>
            </a:pPr>
            <a:r>
              <a:rPr lang="en"/>
              <a:t>Time to impact the environment and notice the change in the sensor readings.</a:t>
            </a:r>
            <a:endParaRPr/>
          </a:p>
          <a:p>
            <a:pPr indent="-419100" lvl="0" marL="457200" rtl="0" algn="l">
              <a:spcBef>
                <a:spcPts val="0"/>
              </a:spcBef>
              <a:spcAft>
                <a:spcPts val="0"/>
              </a:spcAft>
              <a:buSzPts val="3000"/>
              <a:buChar char="●"/>
            </a:pPr>
            <a:r>
              <a:rPr lang="en"/>
              <a:t>Frame dependencies change end-to-end latency.</a:t>
            </a:r>
            <a:endParaRPr/>
          </a:p>
          <a:p>
            <a:pPr indent="-381000" lvl="1" marL="914400" rtl="0" algn="l">
              <a:spcBef>
                <a:spcPts val="0"/>
              </a:spcBef>
              <a:spcAft>
                <a:spcPts val="0"/>
              </a:spcAft>
              <a:buSzPts val="2400"/>
              <a:buChar char="○"/>
            </a:pPr>
            <a:r>
              <a:rPr b="1" lang="en"/>
              <a:t>Mid-frame</a:t>
            </a:r>
            <a:r>
              <a:rPr lang="en"/>
              <a:t> communications have less latency.</a:t>
            </a:r>
            <a:endParaRPr/>
          </a:p>
          <a:p>
            <a:pPr indent="-381000" lvl="1" marL="914400" rtl="0" algn="l">
              <a:spcBef>
                <a:spcPts val="0"/>
              </a:spcBef>
              <a:spcAft>
                <a:spcPts val="0"/>
              </a:spcAft>
              <a:buSzPts val="2400"/>
              <a:buChar char="○"/>
            </a:pPr>
            <a:r>
              <a:rPr b="1" lang="en"/>
              <a:t>Phase-delayed</a:t>
            </a:r>
            <a:r>
              <a:rPr lang="en"/>
              <a:t> communications have more.</a:t>
            </a:r>
            <a:endParaRPr/>
          </a:p>
        </p:txBody>
      </p:sp>
      <p:sp>
        <p:nvSpPr>
          <p:cNvPr id="143" name="Google Shape;143;p2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 Communication</a:t>
            </a:r>
            <a:endParaRPr/>
          </a:p>
        </p:txBody>
      </p:sp>
      <p:sp>
        <p:nvSpPr>
          <p:cNvPr id="149" name="Google Shape;149;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Several mechanisms for communication between processes/threads.</a:t>
            </a:r>
            <a:endParaRPr/>
          </a:p>
          <a:p>
            <a:pPr indent="-419100" lvl="0" marL="457200" rtl="0" algn="l">
              <a:spcBef>
                <a:spcPts val="0"/>
              </a:spcBef>
              <a:spcAft>
                <a:spcPts val="0"/>
              </a:spcAft>
              <a:buSzPts val="3000"/>
              <a:buChar char="●"/>
            </a:pPr>
            <a:r>
              <a:rPr lang="en"/>
              <a:t>Logical views: </a:t>
            </a:r>
            <a:endParaRPr/>
          </a:p>
          <a:p>
            <a:pPr indent="-381000" lvl="1" marL="914400" rtl="0" algn="l">
              <a:spcBef>
                <a:spcPts val="0"/>
              </a:spcBef>
              <a:spcAft>
                <a:spcPts val="0"/>
              </a:spcAft>
              <a:buSzPts val="2400"/>
              <a:buChar char="○"/>
            </a:pPr>
            <a:r>
              <a:rPr lang="en"/>
              <a:t>Message queue / pipe</a:t>
            </a:r>
            <a:endParaRPr/>
          </a:p>
          <a:p>
            <a:pPr indent="-381000" lvl="1" marL="914400" rtl="0" algn="l">
              <a:spcBef>
                <a:spcPts val="0"/>
              </a:spcBef>
              <a:spcAft>
                <a:spcPts val="0"/>
              </a:spcAft>
              <a:buSzPts val="2400"/>
              <a:buChar char="○"/>
            </a:pPr>
            <a:r>
              <a:rPr lang="en"/>
              <a:t>Rendezvous</a:t>
            </a:r>
            <a:endParaRPr/>
          </a:p>
          <a:p>
            <a:pPr indent="-381000" lvl="1" marL="914400" rtl="0" algn="l">
              <a:spcBef>
                <a:spcPts val="0"/>
              </a:spcBef>
              <a:spcAft>
                <a:spcPts val="0"/>
              </a:spcAft>
              <a:buSzPts val="2400"/>
              <a:buChar char="○"/>
            </a:pPr>
            <a:r>
              <a:rPr lang="en"/>
              <a:t>Remote procedure call</a:t>
            </a:r>
            <a:endParaRPr/>
          </a:p>
          <a:p>
            <a:pPr indent="-419100" lvl="0" marL="457200" rtl="0" algn="l">
              <a:spcBef>
                <a:spcPts val="0"/>
              </a:spcBef>
              <a:spcAft>
                <a:spcPts val="0"/>
              </a:spcAft>
              <a:buSzPts val="3000"/>
              <a:buChar char="●"/>
            </a:pPr>
            <a:r>
              <a:rPr lang="en"/>
              <a:t>Physical views:</a:t>
            </a:r>
            <a:endParaRPr/>
          </a:p>
          <a:p>
            <a:pPr indent="-381000" lvl="1" marL="914400" rtl="0" algn="l">
              <a:spcBef>
                <a:spcPts val="0"/>
              </a:spcBef>
              <a:spcAft>
                <a:spcPts val="0"/>
              </a:spcAft>
              <a:buSzPts val="2400"/>
              <a:buChar char="○"/>
            </a:pPr>
            <a:r>
              <a:rPr lang="en"/>
              <a:t>Shared memory</a:t>
            </a:r>
            <a:endParaRPr/>
          </a:p>
          <a:p>
            <a:pPr indent="-381000" lvl="1" marL="914400" rtl="0" algn="l">
              <a:spcBef>
                <a:spcPts val="0"/>
              </a:spcBef>
              <a:spcAft>
                <a:spcPts val="0"/>
              </a:spcAft>
              <a:buSzPts val="2400"/>
              <a:buChar char="○"/>
            </a:pPr>
            <a:r>
              <a:rPr lang="en"/>
              <a:t>Interrupt</a:t>
            </a:r>
            <a:endParaRPr/>
          </a:p>
          <a:p>
            <a:pPr indent="-381000" lvl="1" marL="914400" rtl="0" algn="l">
              <a:spcBef>
                <a:spcPts val="0"/>
              </a:spcBef>
              <a:spcAft>
                <a:spcPts val="0"/>
              </a:spcAft>
              <a:buSzPts val="2400"/>
              <a:buChar char="○"/>
            </a:pPr>
            <a:r>
              <a:rPr lang="en"/>
              <a:t>Bus</a:t>
            </a:r>
            <a:endParaRPr/>
          </a:p>
          <a:p>
            <a:pPr indent="-381000" lvl="1" marL="914400" rtl="0" algn="l">
              <a:spcBef>
                <a:spcPts val="0"/>
              </a:spcBef>
              <a:spcAft>
                <a:spcPts val="0"/>
              </a:spcAft>
              <a:buSzPts val="2400"/>
              <a:buChar char="○"/>
            </a:pPr>
            <a:r>
              <a:rPr lang="en"/>
              <a:t>Network</a:t>
            </a:r>
            <a:endParaRPr/>
          </a:p>
        </p:txBody>
      </p:sp>
      <p:sp>
        <p:nvSpPr>
          <p:cNvPr id="150" name="Google Shape;150;p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Polling or Event-Based?</a:t>
            </a:r>
            <a:endParaRPr/>
          </a:p>
        </p:txBody>
      </p:sp>
      <p:sp>
        <p:nvSpPr>
          <p:cNvPr id="156" name="Google Shape;156;p2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Do you ask sensors for a reading, or let sensors send you readings?</a:t>
            </a:r>
            <a:endParaRPr/>
          </a:p>
          <a:p>
            <a:pPr indent="-381000" lvl="1" marL="914400" rtl="0" algn="l">
              <a:spcBef>
                <a:spcPts val="0"/>
              </a:spcBef>
              <a:spcAft>
                <a:spcPts val="0"/>
              </a:spcAft>
              <a:buSzPts val="2400"/>
              <a:buChar char="○"/>
            </a:pPr>
            <a:r>
              <a:rPr lang="en"/>
              <a:t>Polling… or event-based?</a:t>
            </a:r>
            <a:endParaRPr/>
          </a:p>
          <a:p>
            <a:pPr indent="-419100" lvl="0" marL="457200" rtl="0" algn="l">
              <a:spcBef>
                <a:spcPts val="0"/>
              </a:spcBef>
              <a:spcAft>
                <a:spcPts val="0"/>
              </a:spcAft>
              <a:buSzPts val="3000"/>
              <a:buChar char="●"/>
            </a:pPr>
            <a:r>
              <a:rPr lang="en"/>
              <a:t>Current system uses polling for most tasks.</a:t>
            </a:r>
            <a:endParaRPr/>
          </a:p>
          <a:p>
            <a:pPr indent="-381000" lvl="1" marL="914400" rtl="0" algn="l">
              <a:spcBef>
                <a:spcPts val="0"/>
              </a:spcBef>
              <a:spcAft>
                <a:spcPts val="0"/>
              </a:spcAft>
              <a:buSzPts val="2400"/>
              <a:buChar char="○"/>
            </a:pPr>
            <a:r>
              <a:rPr lang="en"/>
              <a:t>Polling processes allow simpler scheduling.</a:t>
            </a:r>
            <a:endParaRPr/>
          </a:p>
          <a:p>
            <a:pPr indent="-381000" lvl="1" marL="914400" rtl="0" algn="l">
              <a:spcBef>
                <a:spcPts val="0"/>
              </a:spcBef>
              <a:spcAft>
                <a:spcPts val="0"/>
              </a:spcAft>
              <a:buSzPts val="2400"/>
              <a:buChar char="○"/>
            </a:pPr>
            <a:r>
              <a:rPr lang="en"/>
              <a:t>Maintains periodicity of threads to be scheduled.</a:t>
            </a:r>
            <a:endParaRPr/>
          </a:p>
          <a:p>
            <a:pPr indent="-419100" lvl="0" marL="457200" rtl="0" algn="l">
              <a:spcBef>
                <a:spcPts val="0"/>
              </a:spcBef>
              <a:spcAft>
                <a:spcPts val="0"/>
              </a:spcAft>
              <a:buSzPts val="3000"/>
              <a:buChar char="●"/>
            </a:pPr>
            <a:r>
              <a:rPr lang="en"/>
              <a:t>However, polling can be very inefficient.</a:t>
            </a:r>
            <a:endParaRPr/>
          </a:p>
          <a:p>
            <a:pPr indent="-381000" lvl="1" marL="914400" rtl="0" algn="l">
              <a:spcBef>
                <a:spcPts val="0"/>
              </a:spcBef>
              <a:spcAft>
                <a:spcPts val="0"/>
              </a:spcAft>
              <a:buSzPts val="2400"/>
              <a:buChar char="○"/>
            </a:pPr>
            <a:r>
              <a:rPr lang="en"/>
              <a:t>Monitoring user interface elements (key presses).</a:t>
            </a:r>
            <a:endParaRPr/>
          </a:p>
          <a:p>
            <a:pPr indent="-381000" lvl="1" marL="914400" rtl="0" algn="l">
              <a:spcBef>
                <a:spcPts val="0"/>
              </a:spcBef>
              <a:spcAft>
                <a:spcPts val="0"/>
              </a:spcAft>
              <a:buSzPts val="2400"/>
              <a:buChar char="○"/>
            </a:pPr>
            <a:r>
              <a:rPr lang="en"/>
              <a:t>Polling rate must be high (no missed state changes).</a:t>
            </a:r>
            <a:endParaRPr/>
          </a:p>
          <a:p>
            <a:pPr indent="-381000" lvl="1" marL="914400" rtl="0" algn="l">
              <a:spcBef>
                <a:spcPts val="0"/>
              </a:spcBef>
              <a:spcAft>
                <a:spcPts val="0"/>
              </a:spcAft>
              <a:buSzPts val="2400"/>
              <a:buChar char="○"/>
            </a:pPr>
            <a:r>
              <a:rPr lang="en"/>
              <a:t>Also want high rate to reduce latency.</a:t>
            </a:r>
            <a:endParaRPr/>
          </a:p>
          <a:p>
            <a:pPr indent="-381000" lvl="1" marL="914400" rtl="0" algn="l">
              <a:spcBef>
                <a:spcPts val="0"/>
              </a:spcBef>
              <a:spcAft>
                <a:spcPts val="0"/>
              </a:spcAft>
              <a:buSzPts val="2400"/>
              <a:buChar char="○"/>
            </a:pPr>
            <a:r>
              <a:rPr lang="en"/>
              <a:t>But most of the time, it does nothing.</a:t>
            </a:r>
            <a:endParaRPr/>
          </a:p>
          <a:p>
            <a:pPr indent="-419100" lvl="0" marL="457200" rtl="0" algn="l">
              <a:spcBef>
                <a:spcPts val="0"/>
              </a:spcBef>
              <a:spcAft>
                <a:spcPts val="0"/>
              </a:spcAft>
              <a:buSzPts val="3000"/>
              <a:buChar char="●"/>
            </a:pPr>
            <a:r>
              <a:rPr lang="en"/>
              <a:t>But…events can cause missed deadlines.</a:t>
            </a:r>
            <a:endParaRPr/>
          </a:p>
        </p:txBody>
      </p:sp>
      <p:sp>
        <p:nvSpPr>
          <p:cNvPr id="157" name="Google Shape;157;p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Challenges</a:t>
            </a:r>
            <a:endParaRPr/>
          </a:p>
        </p:txBody>
      </p:sp>
      <p:sp>
        <p:nvSpPr>
          <p:cNvPr id="163" name="Google Shape;163;p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Scheduling tasks is extremely hard.</a:t>
            </a:r>
            <a:endParaRPr/>
          </a:p>
          <a:p>
            <a:pPr indent="-381000" lvl="1" marL="914400" rtl="0" algn="l">
              <a:spcBef>
                <a:spcPts val="0"/>
              </a:spcBef>
              <a:spcAft>
                <a:spcPts val="0"/>
              </a:spcAft>
              <a:buSzPts val="2400"/>
              <a:buChar char="○"/>
            </a:pPr>
            <a:r>
              <a:rPr lang="en"/>
              <a:t>Some tasks need to run more often than others, but have worse WCET.</a:t>
            </a:r>
            <a:endParaRPr/>
          </a:p>
          <a:p>
            <a:pPr indent="-381000" lvl="1" marL="914400" rtl="0" algn="l">
              <a:spcBef>
                <a:spcPts val="0"/>
              </a:spcBef>
              <a:spcAft>
                <a:spcPts val="0"/>
              </a:spcAft>
              <a:buSzPts val="2400"/>
              <a:buChar char="○"/>
            </a:pPr>
            <a:r>
              <a:rPr lang="en"/>
              <a:t>Task A may need to run more often than task B, but can’t </a:t>
            </a:r>
            <a:r>
              <a:rPr lang="en"/>
              <a:t>preempt</a:t>
            </a:r>
            <a:r>
              <a:rPr lang="en"/>
              <a:t> task B. </a:t>
            </a:r>
            <a:endParaRPr/>
          </a:p>
          <a:p>
            <a:pPr indent="-419100" lvl="0" marL="457200" rtl="0" algn="l">
              <a:spcBef>
                <a:spcPts val="0"/>
              </a:spcBef>
              <a:spcAft>
                <a:spcPts val="0"/>
              </a:spcAft>
              <a:buSzPts val="3000"/>
              <a:buChar char="●"/>
            </a:pPr>
            <a:r>
              <a:rPr lang="en"/>
              <a:t>Do you poll sensors or wait for events?</a:t>
            </a:r>
            <a:endParaRPr/>
          </a:p>
          <a:p>
            <a:pPr indent="-419100" lvl="0" marL="457200" rtl="0" algn="l">
              <a:spcBef>
                <a:spcPts val="0"/>
              </a:spcBef>
              <a:spcAft>
                <a:spcPts val="0"/>
              </a:spcAft>
              <a:buSzPts val="3000"/>
              <a:buChar char="●"/>
            </a:pPr>
            <a:r>
              <a:rPr lang="en"/>
              <a:t>Algorithms must be fast!</a:t>
            </a:r>
            <a:endParaRPr/>
          </a:p>
          <a:p>
            <a:pPr indent="-419100" lvl="0" marL="457200" rtl="0" algn="l">
              <a:spcBef>
                <a:spcPts val="0"/>
              </a:spcBef>
              <a:spcAft>
                <a:spcPts val="0"/>
              </a:spcAft>
              <a:buSzPts val="3000"/>
              <a:buChar char="●"/>
            </a:pPr>
            <a:r>
              <a:rPr lang="en"/>
              <a:t>Hardware can be noisy or fail.</a:t>
            </a:r>
            <a:endParaRPr/>
          </a:p>
          <a:p>
            <a:pPr indent="-419100" lvl="0" marL="457200" rtl="0" algn="l">
              <a:spcBef>
                <a:spcPts val="0"/>
              </a:spcBef>
              <a:spcAft>
                <a:spcPts val="0"/>
              </a:spcAft>
              <a:buSzPts val="3000"/>
              <a:buChar char="●"/>
            </a:pPr>
            <a:r>
              <a:rPr lang="en"/>
              <a:t>Environmental input can fail to arrive as expected (too fast or too slow).</a:t>
            </a:r>
            <a:endParaRPr/>
          </a:p>
        </p:txBody>
      </p:sp>
      <p:sp>
        <p:nvSpPr>
          <p:cNvPr id="164" name="Google Shape;164;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nvSpPr>
        <p:spPr>
          <a:xfrm>
            <a:off x="943700" y="2650825"/>
            <a:ext cx="76131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How do we design an architecture for this?</a:t>
            </a:r>
            <a:endParaRPr b="1" sz="4800">
              <a:solidFill>
                <a:srgbClr val="FFFFFF"/>
              </a:solidFill>
            </a:endParaRPr>
          </a:p>
        </p:txBody>
      </p:sp>
      <p:sp>
        <p:nvSpPr>
          <p:cNvPr id="170" name="Google Shape;170;p2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5"/>
          <p:cNvSpPr txBox="1"/>
          <p:nvPr/>
        </p:nvSpPr>
        <p:spPr>
          <a:xfrm>
            <a:off x="943700" y="2650825"/>
            <a:ext cx="76131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Architectural Modeling</a:t>
            </a:r>
            <a:endParaRPr b="1" sz="4800">
              <a:solidFill>
                <a:srgbClr val="FFFFFF"/>
              </a:solidFill>
            </a:endParaRPr>
          </a:p>
        </p:txBody>
      </p:sp>
      <p:sp>
        <p:nvSpPr>
          <p:cNvPr id="176" name="Google Shape;176;p2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Many Errors Stem from Architecture Issues</a:t>
            </a:r>
            <a:endParaRPr sz="3000"/>
          </a:p>
        </p:txBody>
      </p:sp>
      <p:sp>
        <p:nvSpPr>
          <p:cNvPr id="182" name="Google Shape;182;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Global variable used in different functions:</a:t>
            </a:r>
            <a:endParaRPr/>
          </a:p>
          <a:p>
            <a:pPr indent="-381000" lvl="1" marL="914400" rtl="0" algn="l">
              <a:spcBef>
                <a:spcPts val="0"/>
              </a:spcBef>
              <a:spcAft>
                <a:spcPts val="0"/>
              </a:spcAft>
              <a:buSzPts val="2400"/>
              <a:buChar char="○"/>
            </a:pPr>
            <a:r>
              <a:rPr lang="en"/>
              <a:t>Issues: inconsistent values, concurrent accesses</a:t>
            </a:r>
            <a:endParaRPr/>
          </a:p>
          <a:p>
            <a:pPr indent="-381000" lvl="1" marL="914400" rtl="0" algn="l">
              <a:spcBef>
                <a:spcPts val="0"/>
              </a:spcBef>
              <a:spcAft>
                <a:spcPts val="0"/>
              </a:spcAft>
              <a:buSzPts val="2400"/>
              <a:buChar char="○"/>
            </a:pPr>
            <a:r>
              <a:rPr lang="en"/>
              <a:t>Cause: Architecture Design (use of encapsulation)</a:t>
            </a:r>
            <a:endParaRPr/>
          </a:p>
          <a:p>
            <a:pPr indent="-419100" lvl="0" marL="457200" rtl="0" algn="l">
              <a:spcBef>
                <a:spcPts val="0"/>
              </a:spcBef>
              <a:spcAft>
                <a:spcPts val="0"/>
              </a:spcAft>
              <a:buSzPts val="3000"/>
              <a:buChar char="●"/>
            </a:pPr>
            <a:r>
              <a:rPr lang="en"/>
              <a:t>Use of COTS elements without validation:</a:t>
            </a:r>
            <a:endParaRPr/>
          </a:p>
          <a:p>
            <a:pPr indent="-381000" lvl="1" marL="914400" rtl="0" algn="l">
              <a:spcBef>
                <a:spcPts val="0"/>
              </a:spcBef>
              <a:spcAft>
                <a:spcPts val="0"/>
              </a:spcAft>
              <a:buSzPts val="2400"/>
              <a:buChar char="○"/>
            </a:pPr>
            <a:r>
              <a:rPr lang="en"/>
              <a:t>Impact: do not fit with the environment, crash</a:t>
            </a:r>
            <a:endParaRPr/>
          </a:p>
          <a:p>
            <a:pPr indent="-381000" lvl="1" marL="914400" rtl="0" algn="l">
              <a:spcBef>
                <a:spcPts val="0"/>
              </a:spcBef>
              <a:spcAft>
                <a:spcPts val="0"/>
              </a:spcAft>
              <a:buSzPts val="2400"/>
              <a:buChar char="○"/>
            </a:pPr>
            <a:r>
              <a:rPr lang="en"/>
              <a:t>Cause: No Validation of Components Integration</a:t>
            </a:r>
            <a:endParaRPr/>
          </a:p>
          <a:p>
            <a:pPr indent="-419100" lvl="0" marL="457200" rtl="0" algn="l">
              <a:spcBef>
                <a:spcPts val="0"/>
              </a:spcBef>
              <a:spcAft>
                <a:spcPts val="0"/>
              </a:spcAft>
              <a:buSzPts val="3000"/>
              <a:buChar char="●"/>
            </a:pPr>
            <a:r>
              <a:rPr lang="en"/>
              <a:t>Timing issues</a:t>
            </a:r>
            <a:endParaRPr/>
          </a:p>
          <a:p>
            <a:pPr indent="-381000" lvl="1" marL="914400" rtl="0" algn="l">
              <a:spcBef>
                <a:spcPts val="0"/>
              </a:spcBef>
              <a:spcAft>
                <a:spcPts val="0"/>
              </a:spcAft>
              <a:buSzPts val="2400"/>
              <a:buChar char="○"/>
            </a:pPr>
            <a:r>
              <a:rPr lang="en"/>
              <a:t>Impact: deadlines not enforced, bad values</a:t>
            </a:r>
            <a:endParaRPr/>
          </a:p>
          <a:p>
            <a:pPr indent="-381000" lvl="1" marL="914400" rtl="0" algn="l">
              <a:spcBef>
                <a:spcPts val="0"/>
              </a:spcBef>
              <a:spcAft>
                <a:spcPts val="0"/>
              </a:spcAft>
              <a:buSzPts val="2400"/>
              <a:buChar char="○"/>
            </a:pPr>
            <a:r>
              <a:rPr lang="en"/>
              <a:t>Cause: poor integration policy, lack of analysis</a:t>
            </a:r>
            <a:endParaRPr/>
          </a:p>
          <a:p>
            <a:pPr indent="-419100" lvl="0" marL="457200" rtl="0" algn="l">
              <a:spcBef>
                <a:spcPts val="0"/>
              </a:spcBef>
              <a:spcAft>
                <a:spcPts val="0"/>
              </a:spcAft>
              <a:buSzPts val="3000"/>
              <a:buChar char="●"/>
            </a:pPr>
            <a:r>
              <a:rPr lang="en"/>
              <a:t>These errors</a:t>
            </a:r>
            <a:r>
              <a:rPr b="1" lang="en"/>
              <a:t> could</a:t>
            </a:r>
            <a:r>
              <a:rPr lang="en"/>
              <a:t> be detected during design, but are detected instead during integration - incurring major cost!</a:t>
            </a:r>
            <a:endParaRPr/>
          </a:p>
        </p:txBody>
      </p:sp>
      <p:sp>
        <p:nvSpPr>
          <p:cNvPr id="183" name="Google Shape;183;p2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Description Languages</a:t>
            </a:r>
            <a:endParaRPr/>
          </a:p>
        </p:txBody>
      </p:sp>
      <p:sp>
        <p:nvSpPr>
          <p:cNvPr id="189" name="Google Shape;189;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Language for viewing and analyzing “architectural” software concerns.</a:t>
            </a:r>
            <a:endParaRPr/>
          </a:p>
          <a:p>
            <a:pPr indent="-419100" lvl="0" marL="457200" rtl="0" algn="l">
              <a:spcBef>
                <a:spcPts val="0"/>
              </a:spcBef>
              <a:spcAft>
                <a:spcPts val="0"/>
              </a:spcAft>
              <a:buSzPts val="3000"/>
              <a:buChar char="●"/>
            </a:pPr>
            <a:r>
              <a:rPr lang="en"/>
              <a:t>Describes structure of system rather than (functional) implementation.</a:t>
            </a:r>
            <a:endParaRPr/>
          </a:p>
          <a:p>
            <a:pPr indent="-419100" lvl="0" marL="457200" rtl="0" algn="l">
              <a:spcBef>
                <a:spcPts val="0"/>
              </a:spcBef>
              <a:spcAft>
                <a:spcPts val="0"/>
              </a:spcAft>
              <a:buSzPts val="3000"/>
              <a:buChar char="●"/>
            </a:pPr>
            <a:r>
              <a:rPr lang="en"/>
              <a:t>Subject of much research in late 1990s and early 2000s.</a:t>
            </a:r>
            <a:endParaRPr/>
          </a:p>
          <a:p>
            <a:pPr indent="-381000" lvl="1" marL="914400" rtl="0" algn="l">
              <a:spcBef>
                <a:spcPts val="0"/>
              </a:spcBef>
              <a:spcAft>
                <a:spcPts val="0"/>
              </a:spcAft>
              <a:buSzPts val="2400"/>
              <a:buChar char="○"/>
            </a:pPr>
            <a:r>
              <a:rPr lang="en"/>
              <a:t>Many academic ADLs</a:t>
            </a:r>
            <a:endParaRPr/>
          </a:p>
          <a:p>
            <a:pPr indent="-381000" lvl="1" marL="914400" rtl="0" algn="l">
              <a:spcBef>
                <a:spcPts val="0"/>
              </a:spcBef>
              <a:spcAft>
                <a:spcPts val="0"/>
              </a:spcAft>
              <a:buSzPts val="2400"/>
              <a:buChar char="○"/>
            </a:pPr>
            <a:r>
              <a:rPr lang="en"/>
              <a:t>…and of course, UML</a:t>
            </a:r>
            <a:endParaRPr/>
          </a:p>
          <a:p>
            <a:pPr indent="-381000" lvl="1" marL="914400" rtl="0" algn="l">
              <a:spcBef>
                <a:spcPts val="0"/>
              </a:spcBef>
              <a:spcAft>
                <a:spcPts val="0"/>
              </a:spcAft>
              <a:buSzPts val="2400"/>
              <a:buChar char="○"/>
            </a:pPr>
            <a:r>
              <a:rPr lang="en"/>
              <a:t>Wide range of ADLs for different kinds of software </a:t>
            </a:r>
            <a:endParaRPr/>
          </a:p>
          <a:p>
            <a:pPr indent="-381000" lvl="1" marL="914400" rtl="0" algn="l">
              <a:spcBef>
                <a:spcPts val="0"/>
              </a:spcBef>
              <a:spcAft>
                <a:spcPts val="0"/>
              </a:spcAft>
              <a:buSzPts val="2400"/>
              <a:buChar char="○"/>
            </a:pPr>
            <a:r>
              <a:rPr lang="en"/>
              <a:t>Today: AADL (</a:t>
            </a:r>
            <a:r>
              <a:rPr lang="en"/>
              <a:t>Architectural</a:t>
            </a:r>
            <a:r>
              <a:rPr lang="en"/>
              <a:t> Analysis &amp; Design Language) is one of the most common.</a:t>
            </a:r>
            <a:endParaRPr/>
          </a:p>
        </p:txBody>
      </p:sp>
      <p:sp>
        <p:nvSpPr>
          <p:cNvPr id="190" name="Google Shape;190;p2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Society Depends on Software</a:t>
            </a:r>
            <a:endParaRPr/>
          </a:p>
        </p:txBody>
      </p:sp>
      <p:sp>
        <p:nvSpPr>
          <p:cNvPr id="57" name="Google Shape;57;p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is software:                        So is this: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Also, this:</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t/>
            </a:r>
            <a:endParaRPr/>
          </a:p>
        </p:txBody>
      </p:sp>
      <p:pic>
        <p:nvPicPr>
          <p:cNvPr descr="Ford_Focus_1.6_Ti-VCT_Champions_Edition_(III)_–_Frontansicht,_23._September_2012,_Mettmann.jpg" id="58" name="Google Shape;58;p10"/>
          <p:cNvPicPr preferRelativeResize="0"/>
          <p:nvPr/>
        </p:nvPicPr>
        <p:blipFill>
          <a:blip r:embed="rId3">
            <a:alphaModFix/>
          </a:blip>
          <a:stretch>
            <a:fillRect/>
          </a:stretch>
        </p:blipFill>
        <p:spPr>
          <a:xfrm>
            <a:off x="5295548" y="2222700"/>
            <a:ext cx="3034050" cy="1560676"/>
          </a:xfrm>
          <a:prstGeom prst="rect">
            <a:avLst/>
          </a:prstGeom>
          <a:noFill/>
          <a:ln>
            <a:noFill/>
          </a:ln>
        </p:spPr>
      </p:pic>
      <p:pic>
        <p:nvPicPr>
          <p:cNvPr descr="power_grid_sun_yellow.jpg" id="59" name="Google Shape;59;p10"/>
          <p:cNvPicPr preferRelativeResize="0"/>
          <p:nvPr/>
        </p:nvPicPr>
        <p:blipFill>
          <a:blip r:embed="rId4">
            <a:alphaModFix/>
          </a:blip>
          <a:stretch>
            <a:fillRect/>
          </a:stretch>
        </p:blipFill>
        <p:spPr>
          <a:xfrm>
            <a:off x="5236488" y="4390675"/>
            <a:ext cx="3152176" cy="2041500"/>
          </a:xfrm>
          <a:prstGeom prst="rect">
            <a:avLst/>
          </a:prstGeom>
          <a:noFill/>
          <a:ln>
            <a:noFill/>
          </a:ln>
        </p:spPr>
      </p:pic>
      <p:pic>
        <p:nvPicPr>
          <p:cNvPr descr="mobile-homepage-sep2015-1.png" id="60" name="Google Shape;60;p10"/>
          <p:cNvPicPr preferRelativeResize="0"/>
          <p:nvPr/>
        </p:nvPicPr>
        <p:blipFill>
          <a:blip r:embed="rId5">
            <a:alphaModFix/>
          </a:blip>
          <a:stretch>
            <a:fillRect/>
          </a:stretch>
        </p:blipFill>
        <p:spPr>
          <a:xfrm>
            <a:off x="628650" y="2351275"/>
            <a:ext cx="2559380" cy="3654225"/>
          </a:xfrm>
          <a:prstGeom prst="rect">
            <a:avLst/>
          </a:prstGeom>
          <a:noFill/>
          <a:ln cap="flat" cmpd="sng" w="9525">
            <a:solidFill>
              <a:schemeClr val="dk2"/>
            </a:solidFill>
            <a:prstDash val="solid"/>
            <a:round/>
            <a:headEnd len="sm" w="sm" type="none"/>
            <a:tailEnd len="sm" w="sm" type="none"/>
          </a:ln>
        </p:spPr>
      </p:pic>
      <p:sp>
        <p:nvSpPr>
          <p:cNvPr id="61" name="Google Shape;61;p1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Description Languages</a:t>
            </a:r>
            <a:endParaRPr/>
          </a:p>
        </p:txBody>
      </p:sp>
      <p:sp>
        <p:nvSpPr>
          <p:cNvPr id="196" name="Google Shape;196;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ADLs ≈ Multi-model architecture notations</a:t>
            </a:r>
            <a:endParaRPr/>
          </a:p>
          <a:p>
            <a:pPr indent="-381000" lvl="1" marL="914400" rtl="0" algn="l">
              <a:spcBef>
                <a:spcPts val="0"/>
              </a:spcBef>
              <a:spcAft>
                <a:spcPts val="0"/>
              </a:spcAft>
              <a:buSzPts val="2400"/>
              <a:buChar char="○"/>
            </a:pPr>
            <a:r>
              <a:rPr lang="en"/>
              <a:t>Overview paper:  “A classification and comparison framework for Architecture Description Languages” by Medvidovic and Taylor</a:t>
            </a:r>
            <a:endParaRPr/>
          </a:p>
          <a:p>
            <a:pPr indent="-381000" lvl="1" marL="914400" rtl="0" algn="l">
              <a:spcBef>
                <a:spcPts val="0"/>
              </a:spcBef>
              <a:spcAft>
                <a:spcPts val="0"/>
              </a:spcAft>
              <a:buSzPts val="2400"/>
              <a:buChar char="○"/>
            </a:pPr>
            <a:r>
              <a:rPr lang="en" u="sng">
                <a:solidFill>
                  <a:schemeClr val="hlink"/>
                </a:solidFill>
                <a:hlinkClick r:id="rId3"/>
              </a:rPr>
              <a:t>http://citeseerx.ist.psu.edu/viewdoc/download?doi=10.1.1.151.4061&amp;rep=rep1&amp;type=pdf</a:t>
            </a:r>
            <a:endParaRPr/>
          </a:p>
          <a:p>
            <a:pPr indent="-419100" lvl="0" marL="457200" rtl="0" algn="l">
              <a:spcBef>
                <a:spcPts val="0"/>
              </a:spcBef>
              <a:spcAft>
                <a:spcPts val="0"/>
              </a:spcAft>
              <a:buSzPts val="3000"/>
              <a:buChar char="●"/>
            </a:pPr>
            <a:r>
              <a:rPr lang="en"/>
              <a:t>We have seen one (UML) in some depth already in the viewpoints.</a:t>
            </a:r>
            <a:endParaRPr/>
          </a:p>
          <a:p>
            <a:pPr indent="-381000" lvl="1" marL="914400" rtl="0" algn="l">
              <a:spcBef>
                <a:spcPts val="0"/>
              </a:spcBef>
              <a:spcAft>
                <a:spcPts val="0"/>
              </a:spcAft>
              <a:buSzPts val="2400"/>
              <a:buChar char="○"/>
            </a:pPr>
            <a:r>
              <a:rPr lang="en"/>
              <a:t>Doesn’t have (agreed upon) semantics, though.</a:t>
            </a:r>
            <a:endParaRPr/>
          </a:p>
          <a:p>
            <a:pPr indent="-381000" lvl="1" marL="914400" rtl="0" algn="l">
              <a:spcBef>
                <a:spcPts val="0"/>
              </a:spcBef>
              <a:spcAft>
                <a:spcPts val="0"/>
              </a:spcAft>
              <a:buSzPts val="2400"/>
              <a:buChar char="○"/>
            </a:pPr>
            <a:r>
              <a:rPr lang="en"/>
              <a:t>Difficult to use for analysis and architecture generation - more for human consumption.</a:t>
            </a:r>
            <a:endParaRPr/>
          </a:p>
          <a:p>
            <a:pPr indent="0" lvl="0" marL="0" rtl="0" algn="l">
              <a:spcBef>
                <a:spcPts val="600"/>
              </a:spcBef>
              <a:spcAft>
                <a:spcPts val="0"/>
              </a:spcAft>
              <a:buNone/>
            </a:pPr>
            <a:r>
              <a:t/>
            </a:r>
            <a:endParaRPr/>
          </a:p>
        </p:txBody>
      </p:sp>
      <p:sp>
        <p:nvSpPr>
          <p:cNvPr id="197" name="Google Shape;197;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use ADLs?</a:t>
            </a:r>
            <a:endParaRPr/>
          </a:p>
        </p:txBody>
      </p:sp>
      <p:sp>
        <p:nvSpPr>
          <p:cNvPr id="203" name="Google Shape;203;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Help us </a:t>
            </a:r>
            <a:r>
              <a:rPr b="1" lang="en"/>
              <a:t>understand</a:t>
            </a:r>
            <a:r>
              <a:rPr lang="en"/>
              <a:t> the architecture.  </a:t>
            </a:r>
            <a:endParaRPr/>
          </a:p>
          <a:p>
            <a:pPr indent="-381000" lvl="1" marL="914400" rtl="0" algn="l">
              <a:spcBef>
                <a:spcPts val="0"/>
              </a:spcBef>
              <a:spcAft>
                <a:spcPts val="0"/>
              </a:spcAft>
              <a:buSzPts val="2400"/>
              <a:buChar char="○"/>
            </a:pPr>
            <a:r>
              <a:rPr lang="en"/>
              <a:t>Designed for </a:t>
            </a:r>
            <a:r>
              <a:rPr b="1" lang="en"/>
              <a:t>analysis</a:t>
            </a:r>
            <a:r>
              <a:rPr lang="en"/>
              <a:t> and </a:t>
            </a:r>
            <a:r>
              <a:rPr b="1" lang="en"/>
              <a:t>reasoning</a:t>
            </a:r>
            <a:r>
              <a:rPr lang="en"/>
              <a:t> to draw conclusions about the performance of the model.</a:t>
            </a:r>
            <a:endParaRPr/>
          </a:p>
          <a:p>
            <a:pPr indent="-381000" lvl="1" marL="914400" rtl="0" algn="l">
              <a:spcBef>
                <a:spcPts val="0"/>
              </a:spcBef>
              <a:spcAft>
                <a:spcPts val="0"/>
              </a:spcAft>
              <a:buSzPts val="2400"/>
              <a:buChar char="○"/>
            </a:pPr>
            <a:r>
              <a:rPr b="1" lang="en"/>
              <a:t>Designed to ensure consistency between different system views.</a:t>
            </a:r>
            <a:endParaRPr b="1"/>
          </a:p>
          <a:p>
            <a:pPr indent="-381000" lvl="1" marL="914400" rtl="0" algn="l">
              <a:spcBef>
                <a:spcPts val="0"/>
              </a:spcBef>
              <a:spcAft>
                <a:spcPts val="0"/>
              </a:spcAft>
              <a:buSzPts val="2400"/>
              <a:buChar char="○"/>
            </a:pPr>
            <a:r>
              <a:rPr b="1" lang="en"/>
              <a:t>Often designed to generate system skeleton.</a:t>
            </a:r>
            <a:endParaRPr b="1"/>
          </a:p>
          <a:p>
            <a:pPr indent="-419100" lvl="0" marL="457200" rtl="0" algn="l">
              <a:spcBef>
                <a:spcPts val="0"/>
              </a:spcBef>
              <a:spcAft>
                <a:spcPts val="0"/>
              </a:spcAft>
              <a:buSzPts val="3000"/>
              <a:buChar char="●"/>
            </a:pPr>
            <a:r>
              <a:rPr lang="en"/>
              <a:t>Medium of communication.  </a:t>
            </a:r>
            <a:endParaRPr/>
          </a:p>
          <a:p>
            <a:pPr indent="-381000" lvl="1" marL="914400" rtl="0" algn="l">
              <a:spcBef>
                <a:spcPts val="0"/>
              </a:spcBef>
              <a:spcAft>
                <a:spcPts val="0"/>
              </a:spcAft>
              <a:buSzPts val="2400"/>
              <a:buChar char="○"/>
            </a:pPr>
            <a:r>
              <a:rPr lang="en"/>
              <a:t>Reduce the amount of information the reader needs to understand, and should structure the information.</a:t>
            </a:r>
            <a:endParaRPr/>
          </a:p>
          <a:p>
            <a:pPr indent="-419100" lvl="0" marL="457200" rtl="0" algn="l">
              <a:spcBef>
                <a:spcPts val="0"/>
              </a:spcBef>
              <a:spcAft>
                <a:spcPts val="0"/>
              </a:spcAft>
              <a:buSzPts val="3000"/>
              <a:buChar char="●"/>
            </a:pPr>
            <a:r>
              <a:rPr lang="en"/>
              <a:t>Help organize processes, teams, and deliverables.</a:t>
            </a:r>
            <a:endParaRPr/>
          </a:p>
          <a:p>
            <a:pPr indent="-419100" lvl="0" marL="457200" rtl="0" algn="l">
              <a:spcBef>
                <a:spcPts val="0"/>
              </a:spcBef>
              <a:spcAft>
                <a:spcPts val="0"/>
              </a:spcAft>
              <a:buSzPts val="3000"/>
              <a:buChar char="●"/>
            </a:pPr>
            <a:r>
              <a:rPr lang="en"/>
              <a:t>ADs can be built directly from ADLs.</a:t>
            </a:r>
            <a:endParaRPr/>
          </a:p>
        </p:txBody>
      </p:sp>
      <p:sp>
        <p:nvSpPr>
          <p:cNvPr id="204" name="Google Shape;204;p2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 Architecture World Views</a:t>
            </a:r>
            <a:endParaRPr/>
          </a:p>
        </p:txBody>
      </p:sp>
      <p:sp>
        <p:nvSpPr>
          <p:cNvPr id="210" name="Google Shape;210;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Bottom up (assembly): </a:t>
            </a:r>
            <a:endParaRPr/>
          </a:p>
          <a:p>
            <a:pPr indent="-381000" lvl="1" marL="914400" rtl="0" algn="l">
              <a:spcBef>
                <a:spcPts val="0"/>
              </a:spcBef>
              <a:spcAft>
                <a:spcPts val="0"/>
              </a:spcAft>
              <a:buSzPts val="2400"/>
              <a:buChar char="○"/>
            </a:pPr>
            <a:r>
              <a:rPr lang="en"/>
              <a:t>Architecture description is assembled from viewpoints that describe different facets of architecture.</a:t>
            </a:r>
            <a:endParaRPr/>
          </a:p>
          <a:p>
            <a:pPr indent="-419100" lvl="0" marL="457200" rtl="0" algn="l">
              <a:spcBef>
                <a:spcPts val="0"/>
              </a:spcBef>
              <a:spcAft>
                <a:spcPts val="0"/>
              </a:spcAft>
              <a:buSzPts val="3000"/>
              <a:buChar char="●"/>
            </a:pPr>
            <a:r>
              <a:rPr lang="en"/>
              <a:t>Top down (generative): </a:t>
            </a:r>
            <a:endParaRPr/>
          </a:p>
          <a:p>
            <a:pPr indent="-381000" lvl="1" marL="914400" rtl="0" algn="l">
              <a:spcBef>
                <a:spcPts val="0"/>
              </a:spcBef>
              <a:spcAft>
                <a:spcPts val="0"/>
              </a:spcAft>
              <a:buSzPts val="2400"/>
              <a:buChar char="○"/>
            </a:pPr>
            <a:r>
              <a:rPr lang="en"/>
              <a:t>Architecture specification (in ADL) is used to generate different viewpoints (via extraction) to present information of interest to stakeholders.</a:t>
            </a:r>
            <a:endParaRPr/>
          </a:p>
          <a:p>
            <a:pPr indent="-381000" lvl="1" marL="914400" rtl="0" algn="l">
              <a:spcBef>
                <a:spcPts val="0"/>
              </a:spcBef>
              <a:spcAft>
                <a:spcPts val="0"/>
              </a:spcAft>
              <a:buSzPts val="2400"/>
              <a:buChar char="○"/>
            </a:pPr>
            <a:r>
              <a:rPr lang="en"/>
              <a:t>Can also generate implementation skeletons.</a:t>
            </a:r>
            <a:endParaRPr/>
          </a:p>
        </p:txBody>
      </p:sp>
      <p:sp>
        <p:nvSpPr>
          <p:cNvPr id="211" name="Google Shape;211;p3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Focus and Applications</a:t>
            </a:r>
            <a:endParaRPr/>
          </a:p>
        </p:txBody>
      </p:sp>
      <p:sp>
        <p:nvSpPr>
          <p:cNvPr id="217" name="Google Shape;217;p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1"/>
          <p:cNvPicPr preferRelativeResize="0"/>
          <p:nvPr/>
        </p:nvPicPr>
        <p:blipFill>
          <a:blip r:embed="rId3">
            <a:alphaModFix/>
          </a:blip>
          <a:stretch>
            <a:fillRect/>
          </a:stretch>
        </p:blipFill>
        <p:spPr>
          <a:xfrm>
            <a:off x="357375" y="4085000"/>
            <a:ext cx="8131151" cy="2772825"/>
          </a:xfrm>
          <a:prstGeom prst="rect">
            <a:avLst/>
          </a:prstGeom>
          <a:noFill/>
          <a:ln>
            <a:noFill/>
          </a:ln>
        </p:spPr>
      </p:pic>
      <p:pic>
        <p:nvPicPr>
          <p:cNvPr id="219" name="Google Shape;219;p31"/>
          <p:cNvPicPr preferRelativeResize="0"/>
          <p:nvPr/>
        </p:nvPicPr>
        <p:blipFill>
          <a:blip r:embed="rId4">
            <a:alphaModFix/>
          </a:blip>
          <a:stretch>
            <a:fillRect/>
          </a:stretch>
        </p:blipFill>
        <p:spPr>
          <a:xfrm>
            <a:off x="245350" y="1622100"/>
            <a:ext cx="8355200" cy="26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ADL Features</a:t>
            </a:r>
            <a:endParaRPr/>
          </a:p>
        </p:txBody>
      </p:sp>
      <p:sp>
        <p:nvSpPr>
          <p:cNvPr id="225" name="Google Shape;225;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An ADL must provide the means to model:</a:t>
            </a:r>
            <a:endParaRPr/>
          </a:p>
          <a:p>
            <a:pPr indent="-381000" lvl="1" marL="914400" rtl="0" algn="l">
              <a:spcBef>
                <a:spcPts val="0"/>
              </a:spcBef>
              <a:spcAft>
                <a:spcPts val="0"/>
              </a:spcAft>
              <a:buSzPts val="2400"/>
              <a:buChar char="○"/>
            </a:pPr>
            <a:r>
              <a:rPr lang="en"/>
              <a:t>Elements and their interfaces.</a:t>
            </a:r>
            <a:endParaRPr/>
          </a:p>
          <a:p>
            <a:pPr indent="-381000" lvl="2" marL="1371600" rtl="0" algn="l">
              <a:spcBef>
                <a:spcPts val="0"/>
              </a:spcBef>
              <a:spcAft>
                <a:spcPts val="0"/>
              </a:spcAft>
              <a:buSzPts val="2400"/>
              <a:buChar char="■"/>
            </a:pPr>
            <a:r>
              <a:rPr lang="en"/>
              <a:t>Interfaces are essential for demonstrating underlying semantics of the model.</a:t>
            </a:r>
            <a:endParaRPr/>
          </a:p>
          <a:p>
            <a:pPr indent="-381000" lvl="1" marL="914400" rtl="0" algn="l">
              <a:spcBef>
                <a:spcPts val="0"/>
              </a:spcBef>
              <a:spcAft>
                <a:spcPts val="0"/>
              </a:spcAft>
              <a:buSzPts val="2400"/>
              <a:buChar char="○"/>
            </a:pPr>
            <a:r>
              <a:rPr lang="en"/>
              <a:t>Connectors.</a:t>
            </a:r>
            <a:endParaRPr/>
          </a:p>
          <a:p>
            <a:pPr indent="-381000" lvl="1" marL="914400" rtl="0" algn="l">
              <a:spcBef>
                <a:spcPts val="0"/>
              </a:spcBef>
              <a:spcAft>
                <a:spcPts val="0"/>
              </a:spcAft>
              <a:buSzPts val="2400"/>
              <a:buChar char="○"/>
            </a:pPr>
            <a:r>
              <a:rPr lang="en"/>
              <a:t>Architectural configurations/topologies.</a:t>
            </a:r>
            <a:endParaRPr/>
          </a:p>
          <a:p>
            <a:pPr indent="-419100" lvl="0" marL="457200" rtl="0" algn="l">
              <a:spcBef>
                <a:spcPts val="0"/>
              </a:spcBef>
              <a:spcAft>
                <a:spcPts val="0"/>
              </a:spcAft>
              <a:buSzPts val="3000"/>
              <a:buChar char="●"/>
            </a:pPr>
            <a:r>
              <a:rPr lang="en"/>
              <a:t>ADLs often have tool support for:</a:t>
            </a:r>
            <a:endParaRPr/>
          </a:p>
          <a:p>
            <a:pPr indent="-381000" lvl="1" marL="914400" rtl="0" algn="l">
              <a:spcBef>
                <a:spcPts val="0"/>
              </a:spcBef>
              <a:spcAft>
                <a:spcPts val="0"/>
              </a:spcAft>
              <a:buSzPts val="2400"/>
              <a:buChar char="○"/>
            </a:pPr>
            <a:r>
              <a:rPr lang="en"/>
              <a:t>Showing individual views.</a:t>
            </a:r>
            <a:endParaRPr/>
          </a:p>
          <a:p>
            <a:pPr indent="-381000" lvl="1" marL="914400" rtl="0" algn="l">
              <a:spcBef>
                <a:spcPts val="0"/>
              </a:spcBef>
              <a:spcAft>
                <a:spcPts val="0"/>
              </a:spcAft>
              <a:buSzPts val="2400"/>
              <a:buChar char="○"/>
            </a:pPr>
            <a:r>
              <a:rPr lang="en"/>
              <a:t>Performing automated verification of properties or other analyses.</a:t>
            </a:r>
            <a:endParaRPr/>
          </a:p>
          <a:p>
            <a:pPr indent="-381000" lvl="1" marL="914400" rtl="0" algn="l">
              <a:spcBef>
                <a:spcPts val="0"/>
              </a:spcBef>
              <a:spcAft>
                <a:spcPts val="0"/>
              </a:spcAft>
              <a:buSzPts val="2400"/>
              <a:buChar char="○"/>
            </a:pPr>
            <a:r>
              <a:rPr lang="en"/>
              <a:t>Performing model refinement.</a:t>
            </a:r>
            <a:endParaRPr/>
          </a:p>
          <a:p>
            <a:pPr indent="-381000" lvl="1" marL="914400" rtl="0" algn="l">
              <a:spcBef>
                <a:spcPts val="0"/>
              </a:spcBef>
              <a:spcAft>
                <a:spcPts val="0"/>
              </a:spcAft>
              <a:buSzPts val="2400"/>
              <a:buChar char="○"/>
            </a:pPr>
            <a:r>
              <a:rPr lang="en"/>
              <a:t>Implementation generation.</a:t>
            </a:r>
            <a:endParaRPr/>
          </a:p>
        </p:txBody>
      </p:sp>
      <p:sp>
        <p:nvSpPr>
          <p:cNvPr id="226" name="Google Shape;226;p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Elements</a:t>
            </a:r>
            <a:endParaRPr/>
          </a:p>
        </p:txBody>
      </p:sp>
      <p:sp>
        <p:nvSpPr>
          <p:cNvPr id="232" name="Google Shape;232;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Interface:</a:t>
            </a:r>
            <a:r>
              <a:rPr lang="en"/>
              <a:t> </a:t>
            </a:r>
            <a:endParaRPr/>
          </a:p>
          <a:p>
            <a:pPr indent="-381000" lvl="1" marL="914400" rtl="0" algn="l">
              <a:spcBef>
                <a:spcPts val="0"/>
              </a:spcBef>
              <a:spcAft>
                <a:spcPts val="0"/>
              </a:spcAft>
              <a:buSzPts val="2400"/>
              <a:buChar char="○"/>
            </a:pPr>
            <a:r>
              <a:rPr lang="en" sz="2400"/>
              <a:t>A element’s interface is a set of interaction points between it and the external world. </a:t>
            </a:r>
            <a:endParaRPr sz="2400"/>
          </a:p>
          <a:p>
            <a:pPr indent="-381000" lvl="1" marL="914400" rtl="0" algn="l">
              <a:spcBef>
                <a:spcPts val="0"/>
              </a:spcBef>
              <a:spcAft>
                <a:spcPts val="0"/>
              </a:spcAft>
              <a:buSzPts val="2400"/>
              <a:buChar char="○"/>
            </a:pPr>
            <a:r>
              <a:rPr lang="en" sz="2400"/>
              <a:t>Specifies services and constraints on their usage.</a:t>
            </a:r>
            <a:endParaRPr sz="2400"/>
          </a:p>
          <a:p>
            <a:pPr indent="-419100" lvl="0" marL="457200" rtl="0" algn="l">
              <a:spcBef>
                <a:spcPts val="0"/>
              </a:spcBef>
              <a:spcAft>
                <a:spcPts val="0"/>
              </a:spcAft>
              <a:buSzPts val="3000"/>
              <a:buChar char="●"/>
            </a:pPr>
            <a:r>
              <a:rPr b="1" lang="en"/>
              <a:t>Types:</a:t>
            </a:r>
            <a:r>
              <a:rPr lang="en"/>
              <a:t> </a:t>
            </a:r>
            <a:endParaRPr/>
          </a:p>
          <a:p>
            <a:pPr indent="-381000" lvl="1" marL="914400" rtl="0" algn="l">
              <a:spcBef>
                <a:spcPts val="0"/>
              </a:spcBef>
              <a:spcAft>
                <a:spcPts val="0"/>
              </a:spcAft>
              <a:buSzPts val="2400"/>
              <a:buChar char="○"/>
            </a:pPr>
            <a:r>
              <a:rPr lang="en" sz="2400"/>
              <a:t>Element types are abstractions that encapsulate functionality into reusable blocks.</a:t>
            </a:r>
            <a:endParaRPr sz="2400"/>
          </a:p>
          <a:p>
            <a:pPr indent="-381000" lvl="1" marL="914400" rtl="0" algn="l">
              <a:spcBef>
                <a:spcPts val="0"/>
              </a:spcBef>
              <a:spcAft>
                <a:spcPts val="0"/>
              </a:spcAft>
              <a:buSzPts val="2400"/>
              <a:buChar char="○"/>
            </a:pPr>
            <a:r>
              <a:rPr lang="en"/>
              <a:t>Elements can be instantiated multiple times.</a:t>
            </a:r>
            <a:endParaRPr sz="2400"/>
          </a:p>
          <a:p>
            <a:pPr indent="-419100" lvl="0" marL="457200" rtl="0" algn="l">
              <a:spcBef>
                <a:spcPts val="0"/>
              </a:spcBef>
              <a:spcAft>
                <a:spcPts val="0"/>
              </a:spcAft>
              <a:buSzPts val="3000"/>
              <a:buChar char="●"/>
            </a:pPr>
            <a:r>
              <a:rPr b="1" lang="en"/>
              <a:t>Semantics: </a:t>
            </a:r>
            <a:endParaRPr b="1"/>
          </a:p>
          <a:p>
            <a:pPr indent="-381000" lvl="1" marL="914400" rtl="0" algn="l">
              <a:spcBef>
                <a:spcPts val="0"/>
              </a:spcBef>
              <a:spcAft>
                <a:spcPts val="0"/>
              </a:spcAft>
              <a:buSzPts val="2400"/>
              <a:buChar char="○"/>
            </a:pPr>
            <a:r>
              <a:rPr lang="en" sz="2400"/>
              <a:t>High-level model of an element’s behavior.</a:t>
            </a:r>
            <a:endParaRPr/>
          </a:p>
          <a:p>
            <a:pPr indent="-381000" lvl="1" marL="914400" rtl="0" algn="l">
              <a:spcBef>
                <a:spcPts val="0"/>
              </a:spcBef>
              <a:spcAft>
                <a:spcPts val="0"/>
              </a:spcAft>
              <a:buSzPts val="2400"/>
              <a:buChar char="○"/>
            </a:pPr>
            <a:r>
              <a:rPr lang="en"/>
              <a:t>Needed to perform analysis, enforce constraints, ensure consistent mapping between abstractions.</a:t>
            </a:r>
            <a:endParaRPr/>
          </a:p>
        </p:txBody>
      </p:sp>
      <p:sp>
        <p:nvSpPr>
          <p:cNvPr id="233" name="Google Shape;233;p3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Elements</a:t>
            </a:r>
            <a:endParaRPr/>
          </a:p>
        </p:txBody>
      </p:sp>
      <p:sp>
        <p:nvSpPr>
          <p:cNvPr id="239" name="Google Shape;239;p3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Constraints: </a:t>
            </a:r>
            <a:endParaRPr b="1"/>
          </a:p>
          <a:p>
            <a:pPr indent="-381000" lvl="1" marL="914400" rtl="0" algn="l">
              <a:spcBef>
                <a:spcPts val="0"/>
              </a:spcBef>
              <a:spcAft>
                <a:spcPts val="0"/>
              </a:spcAft>
              <a:buSzPts val="2400"/>
              <a:buChar char="○"/>
            </a:pPr>
            <a:r>
              <a:rPr lang="en" sz="2400"/>
              <a:t>A property of or assertion about a system or one of its parts</a:t>
            </a:r>
            <a:r>
              <a:rPr lang="en"/>
              <a:t>, where a violation will reduce value.</a:t>
            </a:r>
            <a:endParaRPr/>
          </a:p>
          <a:p>
            <a:pPr indent="-381000" lvl="1" marL="914400" rtl="0" algn="l">
              <a:spcBef>
                <a:spcPts val="0"/>
              </a:spcBef>
              <a:spcAft>
                <a:spcPts val="0"/>
              </a:spcAft>
              <a:buSzPts val="2400"/>
              <a:buChar char="○"/>
            </a:pPr>
            <a:r>
              <a:rPr lang="en"/>
              <a:t>Constraints needed to verify adherence to uses, enforce boundaries, and establish dependencies.</a:t>
            </a:r>
            <a:endParaRPr/>
          </a:p>
          <a:p>
            <a:pPr indent="-419100" lvl="0" marL="457200" rtl="0" algn="l">
              <a:spcBef>
                <a:spcPts val="0"/>
              </a:spcBef>
              <a:spcAft>
                <a:spcPts val="0"/>
              </a:spcAft>
              <a:buSzPts val="3000"/>
              <a:buChar char="●"/>
            </a:pPr>
            <a:r>
              <a:rPr b="1" lang="en"/>
              <a:t>Evolution:</a:t>
            </a:r>
            <a:r>
              <a:rPr lang="en"/>
              <a:t> </a:t>
            </a:r>
            <a:endParaRPr/>
          </a:p>
          <a:p>
            <a:pPr indent="-381000" lvl="1" marL="914400" rtl="0" algn="l">
              <a:spcBef>
                <a:spcPts val="0"/>
              </a:spcBef>
              <a:spcAft>
                <a:spcPts val="0"/>
              </a:spcAft>
              <a:buSzPts val="2400"/>
              <a:buChar char="○"/>
            </a:pPr>
            <a:r>
              <a:rPr lang="en" sz="2400"/>
              <a:t>The modification of (a subset of) a element’s properties, e.g., interface, behavior, or implementation.</a:t>
            </a:r>
            <a:endParaRPr/>
          </a:p>
          <a:p>
            <a:pPr indent="-419100" lvl="0" marL="457200" rtl="0" algn="l">
              <a:spcBef>
                <a:spcPts val="0"/>
              </a:spcBef>
              <a:spcAft>
                <a:spcPts val="0"/>
              </a:spcAft>
              <a:buSzPts val="3000"/>
              <a:buChar char="●"/>
            </a:pPr>
            <a:r>
              <a:rPr b="1" lang="en"/>
              <a:t>Non-Functional Properties: </a:t>
            </a:r>
            <a:endParaRPr b="1"/>
          </a:p>
          <a:p>
            <a:pPr indent="-381000" lvl="1" marL="914400" rtl="0" algn="l">
              <a:spcBef>
                <a:spcPts val="0"/>
              </a:spcBef>
              <a:spcAft>
                <a:spcPts val="0"/>
              </a:spcAft>
              <a:buSzPts val="2400"/>
              <a:buChar char="○"/>
            </a:pPr>
            <a:r>
              <a:rPr lang="en" sz="2400"/>
              <a:t>Properties that affect safety, security, performance, portability.</a:t>
            </a:r>
            <a:endParaRPr sz="2400"/>
          </a:p>
          <a:p>
            <a:pPr indent="0" lvl="0" marL="0" rtl="0" algn="l">
              <a:spcBef>
                <a:spcPts val="600"/>
              </a:spcBef>
              <a:spcAft>
                <a:spcPts val="0"/>
              </a:spcAft>
              <a:buNone/>
            </a:pPr>
            <a:r>
              <a:t/>
            </a:r>
            <a:endParaRPr/>
          </a:p>
        </p:txBody>
      </p:sp>
      <p:sp>
        <p:nvSpPr>
          <p:cNvPr id="240" name="Google Shape;240;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Connectors</a:t>
            </a:r>
            <a:endParaRPr/>
          </a:p>
        </p:txBody>
      </p:sp>
      <p:sp>
        <p:nvSpPr>
          <p:cNvPr id="246" name="Google Shape;246;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Interface</a:t>
            </a:r>
            <a:endParaRPr/>
          </a:p>
          <a:p>
            <a:pPr indent="-381000" lvl="1" marL="914400" rtl="0" algn="l">
              <a:spcBef>
                <a:spcPts val="0"/>
              </a:spcBef>
              <a:spcAft>
                <a:spcPts val="0"/>
              </a:spcAft>
              <a:buSzPts val="2400"/>
              <a:buChar char="○"/>
            </a:pPr>
            <a:r>
              <a:rPr lang="en"/>
              <a:t>A set of interaction points between the connector and the attached elements and other connectors.</a:t>
            </a:r>
            <a:endParaRPr/>
          </a:p>
          <a:p>
            <a:pPr indent="-381000" lvl="1" marL="914400" rtl="0" algn="l">
              <a:spcBef>
                <a:spcPts val="0"/>
              </a:spcBef>
              <a:spcAft>
                <a:spcPts val="0"/>
              </a:spcAft>
              <a:buSzPts val="2400"/>
              <a:buChar char="○"/>
            </a:pPr>
            <a:r>
              <a:rPr lang="en"/>
              <a:t>Enable connectivity of elements and their interaction</a:t>
            </a:r>
            <a:endParaRPr/>
          </a:p>
          <a:p>
            <a:pPr indent="-419100" lvl="0" marL="457200" rtl="0" algn="l">
              <a:spcBef>
                <a:spcPts val="0"/>
              </a:spcBef>
              <a:spcAft>
                <a:spcPts val="0"/>
              </a:spcAft>
              <a:buSzPts val="3000"/>
              <a:buChar char="●"/>
            </a:pPr>
            <a:r>
              <a:rPr lang="en"/>
              <a:t>Types</a:t>
            </a:r>
            <a:endParaRPr/>
          </a:p>
          <a:p>
            <a:pPr indent="-381000" lvl="1" marL="914400" rtl="0" algn="l">
              <a:spcBef>
                <a:spcPts val="0"/>
              </a:spcBef>
              <a:spcAft>
                <a:spcPts val="0"/>
              </a:spcAft>
              <a:buSzPts val="2400"/>
              <a:buChar char="○"/>
            </a:pPr>
            <a:r>
              <a:rPr lang="en"/>
              <a:t>Abstractions of element communication, coordination, and mediation decisions.</a:t>
            </a:r>
            <a:endParaRPr/>
          </a:p>
          <a:p>
            <a:pPr indent="-381000" lvl="1" marL="914400" rtl="0" algn="l">
              <a:spcBef>
                <a:spcPts val="0"/>
              </a:spcBef>
              <a:spcAft>
                <a:spcPts val="0"/>
              </a:spcAft>
              <a:buSzPts val="2400"/>
              <a:buChar char="○"/>
            </a:pPr>
            <a:r>
              <a:rPr lang="en"/>
              <a:t>Makes coordination protocols reusable within and across architectures.</a:t>
            </a:r>
            <a:endParaRPr/>
          </a:p>
          <a:p>
            <a:pPr indent="-419100" lvl="0" marL="457200" rtl="0" algn="l">
              <a:spcBef>
                <a:spcPts val="0"/>
              </a:spcBef>
              <a:spcAft>
                <a:spcPts val="0"/>
              </a:spcAft>
              <a:buSzPts val="3000"/>
              <a:buChar char="●"/>
            </a:pPr>
            <a:r>
              <a:rPr lang="en"/>
              <a:t>Semantics</a:t>
            </a:r>
            <a:endParaRPr/>
          </a:p>
          <a:p>
            <a:pPr indent="-381000" lvl="1" marL="914400" rtl="0" algn="l">
              <a:spcBef>
                <a:spcPts val="0"/>
              </a:spcBef>
              <a:spcAft>
                <a:spcPts val="0"/>
              </a:spcAft>
              <a:buSzPts val="2400"/>
              <a:buChar char="○"/>
            </a:pPr>
            <a:r>
              <a:rPr lang="en"/>
              <a:t>High-level model of a connector’s behavior.</a:t>
            </a:r>
            <a:endParaRPr/>
          </a:p>
          <a:p>
            <a:pPr indent="-381000" lvl="1" marL="914400" rtl="0" algn="l">
              <a:spcBef>
                <a:spcPts val="0"/>
              </a:spcBef>
              <a:spcAft>
                <a:spcPts val="0"/>
              </a:spcAft>
              <a:buSzPts val="2400"/>
              <a:buChar char="○"/>
            </a:pPr>
            <a:r>
              <a:rPr lang="en"/>
              <a:t>Enables element interaction analysis.</a:t>
            </a:r>
            <a:endParaRPr/>
          </a:p>
          <a:p>
            <a:pPr indent="0" lvl="0" marL="0" rtl="0" algn="l">
              <a:spcBef>
                <a:spcPts val="600"/>
              </a:spcBef>
              <a:spcAft>
                <a:spcPts val="0"/>
              </a:spcAft>
              <a:buNone/>
            </a:pPr>
            <a:r>
              <a:t/>
            </a:r>
            <a:endParaRPr/>
          </a:p>
        </p:txBody>
      </p:sp>
      <p:sp>
        <p:nvSpPr>
          <p:cNvPr id="247" name="Google Shape;247;p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Connectors</a:t>
            </a:r>
            <a:endParaRPr/>
          </a:p>
        </p:txBody>
      </p:sp>
      <p:sp>
        <p:nvSpPr>
          <p:cNvPr id="253" name="Google Shape;253;p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Constraints</a:t>
            </a:r>
            <a:endParaRPr/>
          </a:p>
          <a:p>
            <a:pPr indent="-381000" lvl="1" marL="914400" rtl="0" algn="l">
              <a:spcBef>
                <a:spcPts val="0"/>
              </a:spcBef>
              <a:spcAft>
                <a:spcPts val="0"/>
              </a:spcAft>
              <a:buSzPts val="2400"/>
              <a:buChar char="○"/>
            </a:pPr>
            <a:r>
              <a:rPr lang="en"/>
              <a:t>Ensure adherence to intended interaction protocols, establish intra-connector dependencies, and enforce usage boundaries.</a:t>
            </a:r>
            <a:endParaRPr/>
          </a:p>
          <a:p>
            <a:pPr indent="-381000" lvl="1" marL="914400" rtl="0" algn="l">
              <a:spcBef>
                <a:spcPts val="0"/>
              </a:spcBef>
              <a:spcAft>
                <a:spcPts val="0"/>
              </a:spcAft>
              <a:buSzPts val="2400"/>
              <a:buChar char="○"/>
            </a:pPr>
            <a:r>
              <a:rPr lang="en"/>
              <a:t>I.e., limit on number of elements that use connector.</a:t>
            </a:r>
            <a:endParaRPr/>
          </a:p>
          <a:p>
            <a:pPr indent="-419100" lvl="0" marL="457200" rtl="0" algn="l">
              <a:spcBef>
                <a:spcPts val="0"/>
              </a:spcBef>
              <a:spcAft>
                <a:spcPts val="0"/>
              </a:spcAft>
              <a:buSzPts val="3000"/>
              <a:buChar char="●"/>
            </a:pPr>
            <a:r>
              <a:rPr lang="en"/>
              <a:t>Evolution</a:t>
            </a:r>
            <a:endParaRPr/>
          </a:p>
          <a:p>
            <a:pPr indent="-381000" lvl="1" marL="914400" rtl="0" algn="l">
              <a:spcBef>
                <a:spcPts val="0"/>
              </a:spcBef>
              <a:spcAft>
                <a:spcPts val="0"/>
              </a:spcAft>
              <a:buSzPts val="2400"/>
              <a:buChar char="○"/>
            </a:pPr>
            <a:r>
              <a:rPr lang="en"/>
              <a:t>The modification of (a subset of) its properties, e.g., interface, semantics, or constraints on the two.</a:t>
            </a:r>
            <a:endParaRPr/>
          </a:p>
          <a:p>
            <a:pPr indent="-419100" lvl="0" marL="457200" rtl="0" algn="l">
              <a:spcBef>
                <a:spcPts val="0"/>
              </a:spcBef>
              <a:spcAft>
                <a:spcPts val="0"/>
              </a:spcAft>
              <a:buSzPts val="3000"/>
              <a:buChar char="●"/>
            </a:pPr>
            <a:r>
              <a:rPr lang="en"/>
              <a:t>Non-Functional Properties</a:t>
            </a:r>
            <a:endParaRPr/>
          </a:p>
          <a:p>
            <a:pPr indent="-381000" lvl="1" marL="914400" rtl="0" algn="l">
              <a:spcBef>
                <a:spcPts val="0"/>
              </a:spcBef>
              <a:spcAft>
                <a:spcPts val="0"/>
              </a:spcAft>
              <a:buSzPts val="2400"/>
              <a:buChar char="○"/>
            </a:pPr>
            <a:r>
              <a:rPr lang="en"/>
              <a:t>Properties that represent (additional) requirements for correct connector implementation.</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254" name="Google Shape;254;p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Configurations</a:t>
            </a:r>
            <a:endParaRPr/>
          </a:p>
        </p:txBody>
      </p:sp>
      <p:sp>
        <p:nvSpPr>
          <p:cNvPr id="260" name="Google Shape;260;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Connected </a:t>
            </a:r>
            <a:r>
              <a:rPr lang="en"/>
              <a:t>graphs</a:t>
            </a:r>
            <a:r>
              <a:rPr lang="en"/>
              <a:t> of elements and connectors that describe structure.</a:t>
            </a:r>
            <a:endParaRPr/>
          </a:p>
          <a:p>
            <a:pPr indent="-381000" lvl="1" marL="914400" rtl="0" algn="l">
              <a:spcBef>
                <a:spcPts val="0"/>
              </a:spcBef>
              <a:spcAft>
                <a:spcPts val="0"/>
              </a:spcAft>
              <a:buSzPts val="2400"/>
              <a:buChar char="○"/>
            </a:pPr>
            <a:r>
              <a:rPr lang="en"/>
              <a:t>Needed to determine whether appropriate elements are connected, that their interfaces match, that connectors enable communication, and that combined semantics are correct.</a:t>
            </a:r>
            <a:endParaRPr/>
          </a:p>
          <a:p>
            <a:pPr indent="-419100" lvl="0" marL="457200" rtl="0" algn="l">
              <a:spcBef>
                <a:spcPts val="0"/>
              </a:spcBef>
              <a:spcAft>
                <a:spcPts val="0"/>
              </a:spcAft>
              <a:buSzPts val="3000"/>
              <a:buChar char="●"/>
            </a:pPr>
            <a:r>
              <a:rPr lang="en"/>
              <a:t>Modeling enables </a:t>
            </a:r>
            <a:r>
              <a:rPr lang="en"/>
              <a:t>assessment</a:t>
            </a:r>
            <a:r>
              <a:rPr lang="en"/>
              <a:t> of concurrent/distributed behavior.</a:t>
            </a:r>
            <a:endParaRPr/>
          </a:p>
          <a:p>
            <a:pPr indent="-381000" lvl="1" marL="914400" rtl="0" algn="l">
              <a:spcBef>
                <a:spcPts val="0"/>
              </a:spcBef>
              <a:spcAft>
                <a:spcPts val="0"/>
              </a:spcAft>
              <a:buSzPts val="2400"/>
              <a:buChar char="○"/>
            </a:pPr>
            <a:r>
              <a:rPr lang="en"/>
              <a:t>Deadlock/starvation, performance, reliability, security</a:t>
            </a:r>
            <a:endParaRPr u="sng"/>
          </a:p>
          <a:p>
            <a:pPr indent="-419100" lvl="0" marL="457200" rtl="0" algn="l">
              <a:spcBef>
                <a:spcPts val="0"/>
              </a:spcBef>
              <a:spcAft>
                <a:spcPts val="0"/>
              </a:spcAft>
              <a:buSzPts val="3000"/>
              <a:buChar char="●"/>
            </a:pPr>
            <a:r>
              <a:rPr lang="en"/>
              <a:t>Enable analysis of architectures for </a:t>
            </a:r>
            <a:r>
              <a:rPr lang="en"/>
              <a:t>adherence</a:t>
            </a:r>
            <a:r>
              <a:rPr lang="en"/>
              <a:t> to design rules.</a:t>
            </a:r>
            <a:endParaRPr/>
          </a:p>
          <a:p>
            <a:pPr indent="-381000" lvl="1" marL="914400" rtl="0" algn="l">
              <a:spcBef>
                <a:spcPts val="0"/>
              </a:spcBef>
              <a:spcAft>
                <a:spcPts val="0"/>
              </a:spcAft>
              <a:buSzPts val="2400"/>
              <a:buChar char="○"/>
            </a:pPr>
            <a:r>
              <a:rPr lang="en"/>
              <a:t>Too many direct communication links harm evolution</a:t>
            </a:r>
            <a:endParaRPr/>
          </a:p>
        </p:txBody>
      </p:sp>
      <p:sp>
        <p:nvSpPr>
          <p:cNvPr id="261" name="Google Shape;261;p3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Real-Time Architectures</a:t>
            </a:r>
            <a:endParaRPr/>
          </a:p>
        </p:txBody>
      </p:sp>
      <p:sp>
        <p:nvSpPr>
          <p:cNvPr id="67" name="Google Shape;67;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 system is </a:t>
            </a:r>
            <a:r>
              <a:rPr b="1" lang="en"/>
              <a:t>real-time</a:t>
            </a:r>
            <a:r>
              <a:rPr lang="en"/>
              <a:t> if “correctness” depends not only on the logical answer, but the time it was performed.</a:t>
            </a:r>
            <a:endParaRPr/>
          </a:p>
          <a:p>
            <a:pPr indent="-381000" lvl="1" marL="914400" rtl="0" algn="l">
              <a:spcBef>
                <a:spcPts val="0"/>
              </a:spcBef>
              <a:spcAft>
                <a:spcPts val="0"/>
              </a:spcAft>
              <a:buSzPts val="2400"/>
              <a:buChar char="○"/>
            </a:pPr>
            <a:r>
              <a:rPr b="1" lang="en"/>
              <a:t>Hard or immediate real-time:</a:t>
            </a:r>
            <a:r>
              <a:rPr lang="en"/>
              <a:t> The completion of an operation after the deadline is useless. </a:t>
            </a:r>
            <a:endParaRPr/>
          </a:p>
          <a:p>
            <a:pPr indent="-381000" lvl="2" marL="1371600" rtl="0" algn="l">
              <a:spcBef>
                <a:spcPts val="0"/>
              </a:spcBef>
              <a:spcAft>
                <a:spcPts val="0"/>
              </a:spcAft>
              <a:buSzPts val="2400"/>
              <a:buChar char="■"/>
            </a:pPr>
            <a:r>
              <a:rPr lang="en"/>
              <a:t>Can cause a critical failure.</a:t>
            </a:r>
            <a:endParaRPr/>
          </a:p>
          <a:p>
            <a:pPr indent="-381000" lvl="1" marL="914400" rtl="0" algn="l">
              <a:spcBef>
                <a:spcPts val="0"/>
              </a:spcBef>
              <a:spcAft>
                <a:spcPts val="0"/>
              </a:spcAft>
              <a:buSzPts val="2400"/>
              <a:buChar char="○"/>
            </a:pPr>
            <a:r>
              <a:rPr b="1" lang="en"/>
              <a:t>Soft real-time:</a:t>
            </a:r>
            <a:r>
              <a:rPr lang="en"/>
              <a:t> Some lateness is tolerated, but may cause decreased service quality.</a:t>
            </a:r>
            <a:endParaRPr/>
          </a:p>
          <a:p>
            <a:pPr indent="-381000" lvl="2" marL="1371600" rtl="0" algn="l">
              <a:spcBef>
                <a:spcPts val="0"/>
              </a:spcBef>
              <a:spcAft>
                <a:spcPts val="0"/>
              </a:spcAft>
              <a:buSzPts val="2400"/>
              <a:buChar char="■"/>
            </a:pPr>
            <a:r>
              <a:rPr lang="en"/>
              <a:t>(ex: omitting frames in a video)</a:t>
            </a:r>
            <a:endParaRPr/>
          </a:p>
        </p:txBody>
      </p:sp>
      <p:sp>
        <p:nvSpPr>
          <p:cNvPr id="68" name="Google Shape;68;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Support for Modeling Configurations</a:t>
            </a:r>
            <a:endParaRPr/>
          </a:p>
        </p:txBody>
      </p:sp>
      <p:sp>
        <p:nvSpPr>
          <p:cNvPr id="267" name="Google Shape;267;p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Understandable </a:t>
            </a:r>
            <a:r>
              <a:rPr lang="en" sz="2400"/>
              <a:t>Specifications</a:t>
            </a:r>
            <a:endParaRPr sz="2400"/>
          </a:p>
          <a:p>
            <a:pPr indent="-381000" lvl="1" marL="914400" rtl="0" algn="l">
              <a:spcBef>
                <a:spcPts val="0"/>
              </a:spcBef>
              <a:spcAft>
                <a:spcPts val="0"/>
              </a:spcAft>
              <a:buSzPts val="2400"/>
              <a:buChar char="○"/>
            </a:pPr>
            <a:r>
              <a:rPr lang="en"/>
              <a:t>M</a:t>
            </a:r>
            <a:r>
              <a:rPr lang="en"/>
              <a:t>odel structural (topological) information with simple and understandable syntax. System structure should be clear from the configuration.</a:t>
            </a:r>
            <a:endParaRPr/>
          </a:p>
          <a:p>
            <a:pPr indent="-381000" lvl="0" marL="457200" rtl="0" algn="l">
              <a:spcBef>
                <a:spcPts val="0"/>
              </a:spcBef>
              <a:spcAft>
                <a:spcPts val="0"/>
              </a:spcAft>
              <a:buSzPts val="2400"/>
              <a:buChar char="●"/>
            </a:pPr>
            <a:r>
              <a:rPr lang="en" sz="2400"/>
              <a:t>Compositionality</a:t>
            </a:r>
            <a:endParaRPr sz="2400"/>
          </a:p>
          <a:p>
            <a:pPr indent="-381000" lvl="1" marL="914400" rtl="0" algn="l">
              <a:spcBef>
                <a:spcPts val="0"/>
              </a:spcBef>
              <a:spcAft>
                <a:spcPts val="0"/>
              </a:spcAft>
              <a:buSzPts val="2400"/>
              <a:buChar char="○"/>
            </a:pPr>
            <a:r>
              <a:rPr lang="en"/>
              <a:t>A mechanism that allows architectures to describe software systems at different levels of detail.</a:t>
            </a:r>
            <a:endParaRPr/>
          </a:p>
          <a:p>
            <a:pPr indent="-381000" lvl="1" marL="914400" rtl="0" algn="l">
              <a:spcBef>
                <a:spcPts val="0"/>
              </a:spcBef>
              <a:spcAft>
                <a:spcPts val="0"/>
              </a:spcAft>
              <a:buSzPts val="2400"/>
              <a:buChar char="○"/>
            </a:pPr>
            <a:r>
              <a:rPr lang="en"/>
              <a:t>Can show complex information in detail, or abstract it into a subelement that is modeled elsewhere.</a:t>
            </a:r>
            <a:endParaRPr/>
          </a:p>
          <a:p>
            <a:pPr indent="-381000" lvl="0" marL="457200" rtl="0" algn="l">
              <a:spcBef>
                <a:spcPts val="0"/>
              </a:spcBef>
              <a:spcAft>
                <a:spcPts val="0"/>
              </a:spcAft>
              <a:buSzPts val="2400"/>
              <a:buChar char="●"/>
            </a:pPr>
            <a:r>
              <a:rPr lang="en" sz="2400"/>
              <a:t>Refinement and Traceability</a:t>
            </a:r>
            <a:endParaRPr sz="2400"/>
          </a:p>
          <a:p>
            <a:pPr indent="-381000" lvl="1" marL="914400" rtl="0" algn="l">
              <a:spcBef>
                <a:spcPts val="0"/>
              </a:spcBef>
              <a:spcAft>
                <a:spcPts val="0"/>
              </a:spcAft>
              <a:buSzPts val="2400"/>
              <a:buChar char="○"/>
            </a:pPr>
            <a:r>
              <a:rPr lang="en"/>
              <a:t>Enable correct and consistent refinement of architectures into executable systems and traceability of changes across levels of refinement.</a:t>
            </a:r>
            <a:endParaRPr/>
          </a:p>
        </p:txBody>
      </p:sp>
      <p:sp>
        <p:nvSpPr>
          <p:cNvPr id="268" name="Google Shape;268;p3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Configurations</a:t>
            </a:r>
            <a:endParaRPr/>
          </a:p>
        </p:txBody>
      </p:sp>
      <p:sp>
        <p:nvSpPr>
          <p:cNvPr id="274" name="Google Shape;274;p3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Heterogeneity</a:t>
            </a:r>
            <a:endParaRPr/>
          </a:p>
          <a:p>
            <a:pPr indent="-381000" lvl="1" marL="914400" rtl="0" algn="l">
              <a:spcBef>
                <a:spcPts val="0"/>
              </a:spcBef>
              <a:spcAft>
                <a:spcPts val="0"/>
              </a:spcAft>
              <a:buSzPts val="2400"/>
              <a:buChar char="○"/>
            </a:pPr>
            <a:r>
              <a:rPr lang="en"/>
              <a:t>Facilitate development of large-scale systems.</a:t>
            </a:r>
            <a:endParaRPr/>
          </a:p>
          <a:p>
            <a:pPr indent="-342900" lvl="2" marL="1371600" rtl="0" algn="l">
              <a:spcBef>
                <a:spcPts val="0"/>
              </a:spcBef>
              <a:spcAft>
                <a:spcPts val="0"/>
              </a:spcAft>
              <a:buSzPts val="1800"/>
              <a:buChar char="■"/>
            </a:pPr>
            <a:r>
              <a:rPr lang="en" sz="1800"/>
              <a:t>Pre-existing elementsand connectors of varying granularity</a:t>
            </a:r>
            <a:endParaRPr sz="1800"/>
          </a:p>
          <a:p>
            <a:pPr indent="-342900" lvl="2" marL="1371600" rtl="0" algn="l">
              <a:spcBef>
                <a:spcPts val="0"/>
              </a:spcBef>
              <a:spcAft>
                <a:spcPts val="0"/>
              </a:spcAft>
              <a:buSzPts val="1800"/>
              <a:buChar char="■"/>
            </a:pPr>
            <a:r>
              <a:rPr lang="en" sz="1800"/>
              <a:t>Different formal modeling languages and programming languages</a:t>
            </a:r>
            <a:endParaRPr sz="1800"/>
          </a:p>
          <a:p>
            <a:pPr indent="-342900" lvl="2" marL="1371600" rtl="0" algn="l">
              <a:spcBef>
                <a:spcPts val="0"/>
              </a:spcBef>
              <a:spcAft>
                <a:spcPts val="0"/>
              </a:spcAft>
              <a:buSzPts val="1800"/>
              <a:buChar char="■"/>
            </a:pPr>
            <a:r>
              <a:rPr lang="en" sz="1800"/>
              <a:t>Varying operating system requirements</a:t>
            </a:r>
            <a:endParaRPr sz="1800"/>
          </a:p>
          <a:p>
            <a:pPr indent="-342900" lvl="2" marL="1371600" rtl="0" algn="l">
              <a:spcBef>
                <a:spcPts val="0"/>
              </a:spcBef>
              <a:spcAft>
                <a:spcPts val="0"/>
              </a:spcAft>
              <a:buSzPts val="1800"/>
              <a:buChar char="■"/>
            </a:pPr>
            <a:r>
              <a:rPr lang="en" sz="1800"/>
              <a:t>Different communication protocols</a:t>
            </a:r>
            <a:endParaRPr sz="1800"/>
          </a:p>
          <a:p>
            <a:pPr indent="-419100" lvl="0" marL="457200" rtl="0" algn="l">
              <a:spcBef>
                <a:spcPts val="0"/>
              </a:spcBef>
              <a:spcAft>
                <a:spcPts val="0"/>
              </a:spcAft>
              <a:buSzPts val="3000"/>
              <a:buChar char="●"/>
            </a:pPr>
            <a:r>
              <a:rPr lang="en"/>
              <a:t>Scalability</a:t>
            </a:r>
            <a:endParaRPr/>
          </a:p>
          <a:p>
            <a:pPr indent="-381000" lvl="1" marL="914400" rtl="0" algn="l">
              <a:spcBef>
                <a:spcPts val="0"/>
              </a:spcBef>
              <a:spcAft>
                <a:spcPts val="0"/>
              </a:spcAft>
              <a:buSzPts val="2400"/>
              <a:buChar char="○"/>
            </a:pPr>
            <a:r>
              <a:rPr lang="en"/>
              <a:t>Provide developers with abstractions needed to cope with the issues of complexity and size.</a:t>
            </a:r>
            <a:endParaRPr/>
          </a:p>
          <a:p>
            <a:pPr indent="-419100" lvl="0" marL="457200" rtl="0" algn="l">
              <a:spcBef>
                <a:spcPts val="0"/>
              </a:spcBef>
              <a:spcAft>
                <a:spcPts val="0"/>
              </a:spcAft>
              <a:buSzPts val="3000"/>
              <a:buChar char="●"/>
            </a:pPr>
            <a:r>
              <a:rPr lang="en"/>
              <a:t>Evolvability</a:t>
            </a:r>
            <a:endParaRPr/>
          </a:p>
          <a:p>
            <a:pPr indent="-381000" lvl="1" marL="914400" rtl="0" algn="l">
              <a:spcBef>
                <a:spcPts val="0"/>
              </a:spcBef>
              <a:spcAft>
                <a:spcPts val="0"/>
              </a:spcAft>
              <a:buSzPts val="2400"/>
              <a:buChar char="○"/>
            </a:pPr>
            <a:r>
              <a:rPr lang="en"/>
              <a:t>Incremental addition, removal, replacement, and reconnection in a configuration.</a:t>
            </a:r>
            <a:endParaRPr/>
          </a:p>
          <a:p>
            <a:pPr indent="0" lvl="0" marL="0" rtl="0" algn="l">
              <a:spcBef>
                <a:spcPts val="600"/>
              </a:spcBef>
              <a:spcAft>
                <a:spcPts val="0"/>
              </a:spcAft>
              <a:buNone/>
            </a:pPr>
            <a:r>
              <a:t/>
            </a:r>
            <a:endParaRPr/>
          </a:p>
        </p:txBody>
      </p:sp>
      <p:sp>
        <p:nvSpPr>
          <p:cNvPr id="275" name="Google Shape;275;p3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Support for Modeling Configurations</a:t>
            </a:r>
            <a:endParaRPr/>
          </a:p>
        </p:txBody>
      </p:sp>
      <p:sp>
        <p:nvSpPr>
          <p:cNvPr id="281" name="Google Shape;281;p4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Dynamism</a:t>
            </a:r>
            <a:endParaRPr/>
          </a:p>
          <a:p>
            <a:pPr indent="-381000" lvl="1" marL="914400" rtl="0" algn="l">
              <a:spcBef>
                <a:spcPts val="0"/>
              </a:spcBef>
              <a:spcAft>
                <a:spcPts val="0"/>
              </a:spcAft>
              <a:buSzPts val="2400"/>
              <a:buChar char="○"/>
            </a:pPr>
            <a:r>
              <a:rPr lang="en"/>
              <a:t>Modifying the architecture and enacting those modifications while the system is executing.</a:t>
            </a:r>
            <a:endParaRPr/>
          </a:p>
          <a:p>
            <a:pPr indent="-419100" lvl="0" marL="457200" rtl="0" algn="l">
              <a:spcBef>
                <a:spcPts val="0"/>
              </a:spcBef>
              <a:spcAft>
                <a:spcPts val="0"/>
              </a:spcAft>
              <a:buSzPts val="3000"/>
              <a:buChar char="●"/>
            </a:pPr>
            <a:r>
              <a:rPr lang="en"/>
              <a:t>Constraints</a:t>
            </a:r>
            <a:endParaRPr/>
          </a:p>
          <a:p>
            <a:pPr indent="-381000" lvl="1" marL="914400" rtl="0" algn="l">
              <a:spcBef>
                <a:spcPts val="0"/>
              </a:spcBef>
              <a:spcAft>
                <a:spcPts val="0"/>
              </a:spcAft>
              <a:buSzPts val="2400"/>
              <a:buChar char="○"/>
            </a:pPr>
            <a:r>
              <a:rPr lang="en"/>
              <a:t>Depict dependencies in a configuration complement those specific to individual elements and connectors.</a:t>
            </a:r>
            <a:endParaRPr/>
          </a:p>
          <a:p>
            <a:pPr indent="-419100" lvl="0" marL="457200" rtl="0" algn="l">
              <a:spcBef>
                <a:spcPts val="0"/>
              </a:spcBef>
              <a:spcAft>
                <a:spcPts val="0"/>
              </a:spcAft>
              <a:buSzPts val="3000"/>
              <a:buChar char="●"/>
            </a:pPr>
            <a:r>
              <a:rPr lang="en"/>
              <a:t>Non-Functional Properties</a:t>
            </a:r>
            <a:endParaRPr/>
          </a:p>
          <a:p>
            <a:pPr indent="-381000" lvl="1" marL="914400" rtl="0" algn="l">
              <a:spcBef>
                <a:spcPts val="0"/>
              </a:spcBef>
              <a:spcAft>
                <a:spcPts val="0"/>
              </a:spcAft>
              <a:buSzPts val="2400"/>
              <a:buChar char="○"/>
            </a:pPr>
            <a:r>
              <a:rPr lang="en"/>
              <a:t>Used to select appropriate elements and connectors, perform analysis, enforce constraints, map architectural building blocks to processors, and aid in project management.</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282" name="Google Shape;282;p4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nvSpPr>
        <p:spPr>
          <a:xfrm>
            <a:off x="943700" y="2650825"/>
            <a:ext cx="76131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Architecture Analysis and Description Language (AADL)</a:t>
            </a:r>
            <a:endParaRPr b="1" sz="4800">
              <a:solidFill>
                <a:srgbClr val="FFFFFF"/>
              </a:solidFill>
            </a:endParaRPr>
          </a:p>
        </p:txBody>
      </p:sp>
      <p:sp>
        <p:nvSpPr>
          <p:cNvPr id="288" name="Google Shape;288;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AADL?</a:t>
            </a:r>
            <a:endParaRPr/>
          </a:p>
        </p:txBody>
      </p:sp>
      <p:sp>
        <p:nvSpPr>
          <p:cNvPr id="294" name="Google Shape;294;p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Architecture modeling language, developed for the embedded system communities.</a:t>
            </a:r>
            <a:endParaRPr/>
          </a:p>
          <a:p>
            <a:pPr indent="-419100" lvl="0" marL="457200" rtl="0" algn="l">
              <a:spcBef>
                <a:spcPts val="0"/>
              </a:spcBef>
              <a:spcAft>
                <a:spcPts val="0"/>
              </a:spcAft>
              <a:buSzPts val="3000"/>
              <a:buChar char="●"/>
            </a:pPr>
            <a:r>
              <a:rPr lang="en"/>
              <a:t>Uses component-based notation for the specification of task and communication architectures of real-time systems. </a:t>
            </a:r>
            <a:endParaRPr/>
          </a:p>
          <a:p>
            <a:pPr indent="-419100" lvl="0" marL="457200" rtl="0" algn="l">
              <a:spcBef>
                <a:spcPts val="0"/>
              </a:spcBef>
              <a:spcAft>
                <a:spcPts val="0"/>
              </a:spcAft>
              <a:buSzPts val="3000"/>
              <a:buChar char="●"/>
            </a:pPr>
            <a:r>
              <a:rPr lang="en"/>
              <a:t>Offers tool-based analysis in Eclipse framework (OSATE).</a:t>
            </a:r>
            <a:endParaRPr/>
          </a:p>
        </p:txBody>
      </p:sp>
      <p:sp>
        <p:nvSpPr>
          <p:cNvPr id="295" name="Google Shape;295;p4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Embedded Architecture</a:t>
            </a:r>
            <a:endParaRPr/>
          </a:p>
        </p:txBody>
      </p:sp>
      <p:sp>
        <p:nvSpPr>
          <p:cNvPr id="301" name="Google Shape;301;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3"/>
          <p:cNvPicPr preferRelativeResize="0"/>
          <p:nvPr/>
        </p:nvPicPr>
        <p:blipFill>
          <a:blip r:embed="rId3">
            <a:alphaModFix/>
          </a:blip>
          <a:stretch>
            <a:fillRect/>
          </a:stretch>
        </p:blipFill>
        <p:spPr>
          <a:xfrm>
            <a:off x="152400" y="1715663"/>
            <a:ext cx="8839202" cy="44594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Support</a:t>
            </a:r>
            <a:endParaRPr/>
          </a:p>
        </p:txBody>
      </p:sp>
      <p:sp>
        <p:nvSpPr>
          <p:cNvPr id="308" name="Google Shape;308;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44"/>
          <p:cNvPicPr preferRelativeResize="0"/>
          <p:nvPr/>
        </p:nvPicPr>
        <p:blipFill>
          <a:blip r:embed="rId3">
            <a:alphaModFix/>
          </a:blip>
          <a:stretch>
            <a:fillRect/>
          </a:stretch>
        </p:blipFill>
        <p:spPr>
          <a:xfrm>
            <a:off x="457200" y="1615176"/>
            <a:ext cx="8091374" cy="3735300"/>
          </a:xfrm>
          <a:prstGeom prst="rect">
            <a:avLst/>
          </a:prstGeom>
          <a:noFill/>
          <a:ln>
            <a:noFill/>
          </a:ln>
        </p:spPr>
      </p:pic>
      <p:sp>
        <p:nvSpPr>
          <p:cNvPr id="310" name="Google Shape;310;p44"/>
          <p:cNvSpPr txBox="1"/>
          <p:nvPr/>
        </p:nvSpPr>
        <p:spPr>
          <a:xfrm>
            <a:off x="327300" y="5348700"/>
            <a:ext cx="8635800" cy="115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Reduced model validation cost due to single source model.</a:t>
            </a:r>
            <a:endParaRPr sz="2400"/>
          </a:p>
          <a:p>
            <a:pPr indent="-381000" lvl="0" marL="457200" rtl="0" algn="l">
              <a:spcBef>
                <a:spcPts val="0"/>
              </a:spcBef>
              <a:spcAft>
                <a:spcPts val="0"/>
              </a:spcAft>
              <a:buSzPts val="2400"/>
              <a:buChar char="●"/>
            </a:pPr>
            <a:r>
              <a:rPr lang="en" sz="2400"/>
              <a:t>AADL offers an estensible domain model with strong semantics and an XML-based interchange format.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AADL Language</a:t>
            </a:r>
            <a:endParaRPr/>
          </a:p>
        </p:txBody>
      </p:sp>
      <p:sp>
        <p:nvSpPr>
          <p:cNvPr id="316" name="Google Shape;316;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Precise execution semantics for components</a:t>
            </a:r>
            <a:endParaRPr sz="2400"/>
          </a:p>
          <a:p>
            <a:pPr indent="-355600" lvl="1" marL="914400" rtl="0" algn="l">
              <a:spcBef>
                <a:spcPts val="0"/>
              </a:spcBef>
              <a:spcAft>
                <a:spcPts val="0"/>
              </a:spcAft>
              <a:buSzPts val="2000"/>
              <a:buChar char="○"/>
            </a:pPr>
            <a:r>
              <a:rPr lang="en" sz="2000"/>
              <a:t>Thread, process, data, subprogram, system, processor, memory, bus, device, virtual processor, virtual bus.</a:t>
            </a:r>
            <a:endParaRPr sz="2000"/>
          </a:p>
          <a:p>
            <a:pPr indent="-381000" lvl="0" marL="457200" rtl="0" algn="l">
              <a:spcBef>
                <a:spcPts val="0"/>
              </a:spcBef>
              <a:spcAft>
                <a:spcPts val="0"/>
              </a:spcAft>
              <a:buSzPts val="2400"/>
              <a:buChar char="●"/>
            </a:pPr>
            <a:r>
              <a:rPr lang="en" sz="2400"/>
              <a:t>Continuous control/event processing</a:t>
            </a:r>
            <a:endParaRPr sz="2400"/>
          </a:p>
          <a:p>
            <a:pPr indent="-355600" lvl="1" marL="914400" rtl="0" algn="l">
              <a:spcBef>
                <a:spcPts val="0"/>
              </a:spcBef>
              <a:spcAft>
                <a:spcPts val="0"/>
              </a:spcAft>
              <a:buSzPts val="2000"/>
              <a:buChar char="○"/>
            </a:pPr>
            <a:r>
              <a:rPr lang="en" sz="2000"/>
              <a:t>Data and event flow, synchronous call/return, shared access.</a:t>
            </a:r>
            <a:endParaRPr sz="2000"/>
          </a:p>
          <a:p>
            <a:pPr indent="-355600" lvl="1" marL="914400" rtl="0" algn="l">
              <a:spcBef>
                <a:spcPts val="0"/>
              </a:spcBef>
              <a:spcAft>
                <a:spcPts val="0"/>
              </a:spcAft>
              <a:buSzPts val="2000"/>
              <a:buChar char="○"/>
            </a:pPr>
            <a:r>
              <a:rPr lang="en" sz="2000"/>
              <a:t>End-to-End flow specifications.</a:t>
            </a:r>
            <a:endParaRPr sz="2000"/>
          </a:p>
          <a:p>
            <a:pPr indent="-381000" lvl="0" marL="457200" rtl="0" algn="l">
              <a:spcBef>
                <a:spcPts val="0"/>
              </a:spcBef>
              <a:spcAft>
                <a:spcPts val="0"/>
              </a:spcAft>
              <a:buSzPts val="2400"/>
              <a:buChar char="●"/>
            </a:pPr>
            <a:r>
              <a:rPr lang="en" sz="2400"/>
              <a:t>Operational modes/fault tolerant configs.</a:t>
            </a:r>
            <a:endParaRPr sz="2400"/>
          </a:p>
          <a:p>
            <a:pPr indent="-355600" lvl="1" marL="914400" rtl="0" algn="l">
              <a:spcBef>
                <a:spcPts val="0"/>
              </a:spcBef>
              <a:spcAft>
                <a:spcPts val="0"/>
              </a:spcAft>
              <a:buSzPts val="2000"/>
              <a:buChar char="○"/>
            </a:pPr>
            <a:r>
              <a:rPr lang="en" sz="2000"/>
              <a:t>Modes &amp; mode transition</a:t>
            </a:r>
            <a:endParaRPr sz="2000"/>
          </a:p>
          <a:p>
            <a:pPr indent="-381000" lvl="0" marL="457200" rtl="0" algn="l">
              <a:spcBef>
                <a:spcPts val="0"/>
              </a:spcBef>
              <a:spcAft>
                <a:spcPts val="0"/>
              </a:spcAft>
              <a:buSzPts val="2400"/>
              <a:buChar char="●"/>
            </a:pPr>
            <a:r>
              <a:rPr lang="en" sz="2400"/>
              <a:t>Modeling of large-scale systems</a:t>
            </a:r>
            <a:endParaRPr sz="2400"/>
          </a:p>
          <a:p>
            <a:pPr indent="-355600" lvl="1" marL="914400" rtl="0" algn="l">
              <a:spcBef>
                <a:spcPts val="0"/>
              </a:spcBef>
              <a:spcAft>
                <a:spcPts val="0"/>
              </a:spcAft>
              <a:buSzPts val="2000"/>
              <a:buChar char="○"/>
            </a:pPr>
            <a:r>
              <a:rPr lang="en" sz="2000"/>
              <a:t>Component variants, layered system modeling, packaging, abstract, prototype, parameterized templates, arrays of components and connection patterns.</a:t>
            </a:r>
            <a:endParaRPr sz="2000"/>
          </a:p>
        </p:txBody>
      </p:sp>
      <p:sp>
        <p:nvSpPr>
          <p:cNvPr id="317" name="Google Shape;317;p4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AADL Representation Forms</a:t>
            </a:r>
            <a:endParaRPr/>
          </a:p>
        </p:txBody>
      </p:sp>
      <p:sp>
        <p:nvSpPr>
          <p:cNvPr id="323" name="Google Shape;323;p4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46"/>
          <p:cNvPicPr preferRelativeResize="0"/>
          <p:nvPr/>
        </p:nvPicPr>
        <p:blipFill>
          <a:blip r:embed="rId3">
            <a:alphaModFix/>
          </a:blip>
          <a:stretch>
            <a:fillRect/>
          </a:stretch>
        </p:blipFill>
        <p:spPr>
          <a:xfrm>
            <a:off x="1277750" y="1622988"/>
            <a:ext cx="6747088" cy="51355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Component-Based Representation</a:t>
            </a:r>
            <a:endParaRPr/>
          </a:p>
        </p:txBody>
      </p:sp>
      <p:sp>
        <p:nvSpPr>
          <p:cNvPr id="330" name="Google Shape;330;p4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Specifies a well-formed interface.</a:t>
            </a:r>
            <a:endParaRPr/>
          </a:p>
          <a:p>
            <a:pPr indent="-381000" lvl="1" marL="914400" rtl="0" algn="l">
              <a:spcBef>
                <a:spcPts val="0"/>
              </a:spcBef>
              <a:spcAft>
                <a:spcPts val="0"/>
              </a:spcAft>
              <a:buSzPts val="2400"/>
              <a:buChar char="○"/>
            </a:pPr>
            <a:r>
              <a:rPr b="1" lang="en"/>
              <a:t>Component</a:t>
            </a:r>
            <a:r>
              <a:rPr lang="en"/>
              <a:t> type allow for multiple implementations with extensions.</a:t>
            </a:r>
            <a:endParaRPr/>
          </a:p>
          <a:p>
            <a:pPr indent="-381000" lvl="1" marL="914400" rtl="0" algn="l">
              <a:spcBef>
                <a:spcPts val="0"/>
              </a:spcBef>
              <a:spcAft>
                <a:spcPts val="0"/>
              </a:spcAft>
              <a:buSzPts val="2400"/>
              <a:buChar char="○"/>
            </a:pPr>
            <a:r>
              <a:rPr lang="en"/>
              <a:t>All external interaction points defined as features.</a:t>
            </a:r>
            <a:endParaRPr/>
          </a:p>
          <a:p>
            <a:pPr indent="-381000" lvl="1" marL="914400" rtl="0" algn="l">
              <a:spcBef>
                <a:spcPts val="0"/>
              </a:spcBef>
              <a:spcAft>
                <a:spcPts val="0"/>
              </a:spcAft>
              <a:buSzPts val="2400"/>
              <a:buChar char="○"/>
            </a:pPr>
            <a:r>
              <a:rPr lang="en"/>
              <a:t>Data and event </a:t>
            </a:r>
            <a:r>
              <a:rPr b="1" lang="en"/>
              <a:t>flows</a:t>
            </a:r>
            <a:r>
              <a:rPr lang="en"/>
              <a:t> through component, across multiple components.</a:t>
            </a:r>
            <a:endParaRPr/>
          </a:p>
          <a:p>
            <a:pPr indent="-381000" lvl="1" marL="914400" rtl="0" algn="l">
              <a:spcBef>
                <a:spcPts val="0"/>
              </a:spcBef>
              <a:spcAft>
                <a:spcPts val="0"/>
              </a:spcAft>
              <a:buSzPts val="2400"/>
              <a:buChar char="○"/>
            </a:pPr>
            <a:r>
              <a:rPr b="1" lang="en"/>
              <a:t>Properties</a:t>
            </a:r>
            <a:r>
              <a:rPr lang="en"/>
              <a:t> to specify component characteristics.</a:t>
            </a:r>
            <a:endParaRPr/>
          </a:p>
          <a:p>
            <a:pPr indent="-419100" lvl="0" marL="457200" rtl="0" algn="l">
              <a:spcBef>
                <a:spcPts val="0"/>
              </a:spcBef>
              <a:spcAft>
                <a:spcPts val="0"/>
              </a:spcAft>
              <a:buSzPts val="3000"/>
              <a:buChar char="●"/>
            </a:pPr>
            <a:r>
              <a:rPr lang="en"/>
              <a:t>Components organized into a hierarchy.</a:t>
            </a:r>
            <a:endParaRPr/>
          </a:p>
          <a:p>
            <a:pPr indent="-381000" lvl="1" marL="914400" rtl="0" algn="l">
              <a:spcBef>
                <a:spcPts val="0"/>
              </a:spcBef>
              <a:spcAft>
                <a:spcPts val="0"/>
              </a:spcAft>
              <a:buSzPts val="2400"/>
              <a:buChar char="○"/>
            </a:pPr>
            <a:r>
              <a:rPr lang="en"/>
              <a:t>Component interaction declarations must follow system hierarchy.</a:t>
            </a:r>
            <a:endParaRPr/>
          </a:p>
        </p:txBody>
      </p:sp>
      <p:sp>
        <p:nvSpPr>
          <p:cNvPr id="331" name="Google Shape;331;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Traditional Domains of Concern</a:t>
            </a:r>
            <a:endParaRPr/>
          </a:p>
        </p:txBody>
      </p:sp>
      <p:sp>
        <p:nvSpPr>
          <p:cNvPr id="74" name="Google Shape;74;p1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2"/>
          <p:cNvPicPr preferRelativeResize="0"/>
          <p:nvPr/>
        </p:nvPicPr>
        <p:blipFill>
          <a:blip r:embed="rId3">
            <a:alphaModFix/>
          </a:blip>
          <a:stretch>
            <a:fillRect/>
          </a:stretch>
        </p:blipFill>
        <p:spPr>
          <a:xfrm>
            <a:off x="258225" y="1640100"/>
            <a:ext cx="8525050" cy="5103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System Properties</a:t>
            </a:r>
            <a:endParaRPr/>
          </a:p>
        </p:txBody>
      </p:sp>
      <p:sp>
        <p:nvSpPr>
          <p:cNvPr id="337" name="Google Shape;337;p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AADL defines standard properties for systems, including:</a:t>
            </a:r>
            <a:endParaRPr/>
          </a:p>
          <a:p>
            <a:pPr indent="-381000" lvl="1" marL="914400" rtl="0" algn="l">
              <a:spcBef>
                <a:spcPts val="0"/>
              </a:spcBef>
              <a:spcAft>
                <a:spcPts val="0"/>
              </a:spcAft>
              <a:buSzPts val="2400"/>
              <a:buChar char="○"/>
            </a:pPr>
            <a:r>
              <a:rPr lang="en"/>
              <a:t>System startup:</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Startup_Deadline =&gt; 0.5s</a:t>
            </a:r>
            <a:endParaRPr>
              <a:latin typeface="Consolas"/>
              <a:ea typeface="Consolas"/>
              <a:cs typeface="Consolas"/>
              <a:sym typeface="Consolas"/>
            </a:endParaRPr>
          </a:p>
          <a:p>
            <a:pPr indent="-342900" lvl="3" marL="1828800" rtl="0" algn="l">
              <a:spcBef>
                <a:spcPts val="0"/>
              </a:spcBef>
              <a:spcAft>
                <a:spcPts val="0"/>
              </a:spcAft>
              <a:buSzPts val="1800"/>
              <a:buChar char="●"/>
            </a:pPr>
            <a:r>
              <a:rPr lang="en"/>
              <a:t>A property of type </a:t>
            </a:r>
            <a:r>
              <a:rPr lang="en">
                <a:latin typeface="Consolas"/>
                <a:ea typeface="Consolas"/>
                <a:cs typeface="Consolas"/>
                <a:sym typeface="Consolas"/>
              </a:rPr>
              <a:t>Time</a:t>
            </a:r>
            <a:r>
              <a:rPr lang="en"/>
              <a:t>, assigned (</a:t>
            </a:r>
            <a:r>
              <a:rPr lang="en">
                <a:latin typeface="Consolas"/>
                <a:ea typeface="Consolas"/>
                <a:cs typeface="Consolas"/>
                <a:sym typeface="Consolas"/>
              </a:rPr>
              <a:t>=&gt;</a:t>
            </a:r>
            <a:r>
              <a:rPr lang="en"/>
              <a:t>) a value of 0.5 seconds.</a:t>
            </a:r>
            <a:endParaRPr/>
          </a:p>
          <a:p>
            <a:pPr indent="-381000" lvl="2" marL="1371600" rtl="0" algn="l">
              <a:spcBef>
                <a:spcPts val="0"/>
              </a:spcBef>
              <a:spcAft>
                <a:spcPts val="0"/>
              </a:spcAft>
              <a:buSzPts val="2400"/>
              <a:buChar char="■"/>
            </a:pPr>
            <a:r>
              <a:rPr lang="en"/>
              <a:t>Value is a floating point number with a time unit.</a:t>
            </a:r>
            <a:endParaRPr/>
          </a:p>
          <a:p>
            <a:pPr indent="-381000" lvl="2" marL="1371600" rtl="0" algn="l">
              <a:spcBef>
                <a:spcPts val="0"/>
              </a:spcBef>
              <a:spcAft>
                <a:spcPts val="0"/>
              </a:spcAft>
              <a:buSzPts val="2400"/>
              <a:buChar char="■"/>
            </a:pPr>
            <a:r>
              <a:rPr lang="en"/>
              <a:t>Time units include ps, ns, ms, s, m, h, d.</a:t>
            </a:r>
            <a:endParaRPr/>
          </a:p>
          <a:p>
            <a:pPr indent="-381000" lvl="1" marL="914400" rtl="0" algn="l">
              <a:spcBef>
                <a:spcPts val="0"/>
              </a:spcBef>
              <a:spcAft>
                <a:spcPts val="0"/>
              </a:spcAft>
              <a:buSzPts val="2400"/>
              <a:buChar char="○"/>
            </a:pPr>
            <a:r>
              <a:rPr lang="en"/>
              <a:t>Time to load all programs and data into the system:</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Load_Time =&gt; 0.1s..0.15s</a:t>
            </a:r>
            <a:endParaRPr>
              <a:latin typeface="Consolas"/>
              <a:ea typeface="Consolas"/>
              <a:cs typeface="Consolas"/>
              <a:sym typeface="Consolas"/>
            </a:endParaRPr>
          </a:p>
          <a:p>
            <a:pPr indent="-342900" lvl="3" marL="1828800" rtl="0" algn="l">
              <a:spcBef>
                <a:spcPts val="0"/>
              </a:spcBef>
              <a:spcAft>
                <a:spcPts val="0"/>
              </a:spcAft>
              <a:buSzPts val="1800"/>
              <a:buChar char="●"/>
            </a:pPr>
            <a:r>
              <a:rPr lang="en"/>
              <a:t>Two values indicate a time interval (between 0.1 to 0.25 sec)</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Load_Deadline =&gt; 0.2s</a:t>
            </a:r>
            <a:endParaRPr>
              <a:latin typeface="Consolas"/>
              <a:ea typeface="Consolas"/>
              <a:cs typeface="Consolas"/>
              <a:sym typeface="Consolas"/>
            </a:endParaRPr>
          </a:p>
        </p:txBody>
      </p:sp>
      <p:sp>
        <p:nvSpPr>
          <p:cNvPr id="338" name="Google Shape;338;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System: Car</a:t>
            </a:r>
            <a:endParaRPr/>
          </a:p>
        </p:txBody>
      </p:sp>
      <p:sp>
        <p:nvSpPr>
          <p:cNvPr id="344" name="Google Shape;344;p4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49"/>
          <p:cNvPicPr preferRelativeResize="0"/>
          <p:nvPr/>
        </p:nvPicPr>
        <p:blipFill>
          <a:blip r:embed="rId3">
            <a:alphaModFix/>
          </a:blip>
          <a:stretch>
            <a:fillRect/>
          </a:stretch>
        </p:blipFill>
        <p:spPr>
          <a:xfrm>
            <a:off x="0" y="1775696"/>
            <a:ext cx="9144001" cy="44452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Car with Braking Subsystem</a:t>
            </a:r>
            <a:endParaRPr/>
          </a:p>
        </p:txBody>
      </p:sp>
      <p:pic>
        <p:nvPicPr>
          <p:cNvPr id="351" name="Google Shape;351;p50"/>
          <p:cNvPicPr preferRelativeResize="0"/>
          <p:nvPr/>
        </p:nvPicPr>
        <p:blipFill>
          <a:blip r:embed="rId3">
            <a:alphaModFix/>
          </a:blip>
          <a:stretch>
            <a:fillRect/>
          </a:stretch>
        </p:blipFill>
        <p:spPr>
          <a:xfrm>
            <a:off x="0" y="1593086"/>
            <a:ext cx="9143999" cy="5264727"/>
          </a:xfrm>
          <a:prstGeom prst="rect">
            <a:avLst/>
          </a:prstGeom>
          <a:noFill/>
          <a:ln>
            <a:noFill/>
          </a:ln>
        </p:spPr>
      </p:pic>
      <p:sp>
        <p:nvSpPr>
          <p:cNvPr id="352" name="Google Shape;352;p5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Software Components</a:t>
            </a:r>
            <a:endParaRPr/>
          </a:p>
        </p:txBody>
      </p:sp>
      <p:pic>
        <p:nvPicPr>
          <p:cNvPr id="358" name="Google Shape;358;p51"/>
          <p:cNvPicPr preferRelativeResize="0"/>
          <p:nvPr/>
        </p:nvPicPr>
        <p:blipFill>
          <a:blip r:embed="rId3">
            <a:alphaModFix/>
          </a:blip>
          <a:stretch>
            <a:fillRect/>
          </a:stretch>
        </p:blipFill>
        <p:spPr>
          <a:xfrm>
            <a:off x="340100" y="1662750"/>
            <a:ext cx="8593149" cy="4996650"/>
          </a:xfrm>
          <a:prstGeom prst="rect">
            <a:avLst/>
          </a:prstGeom>
          <a:noFill/>
          <a:ln>
            <a:noFill/>
          </a:ln>
        </p:spPr>
      </p:pic>
      <p:sp>
        <p:nvSpPr>
          <p:cNvPr id="359" name="Google Shape;359;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 Components</a:t>
            </a:r>
            <a:endParaRPr/>
          </a:p>
        </p:txBody>
      </p:sp>
      <p:sp>
        <p:nvSpPr>
          <p:cNvPr id="365" name="Google Shape;365;p5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Processes r</a:t>
            </a:r>
            <a:r>
              <a:rPr lang="en"/>
              <a:t>epresent protected virtual address spaces.</a:t>
            </a:r>
            <a:endParaRPr/>
          </a:p>
          <a:p>
            <a:pPr indent="-381000" lvl="1" marL="914400" rtl="0" algn="l">
              <a:spcBef>
                <a:spcPts val="0"/>
              </a:spcBef>
              <a:spcAft>
                <a:spcPts val="0"/>
              </a:spcAft>
              <a:buSzPts val="2400"/>
              <a:buChar char="○"/>
            </a:pPr>
            <a:r>
              <a:rPr lang="en"/>
              <a:t>Address space boundaries are enforced at run-time.</a:t>
            </a:r>
            <a:endParaRPr/>
          </a:p>
          <a:p>
            <a:pPr indent="-381000" lvl="1" marL="914400" rtl="0" algn="l">
              <a:spcBef>
                <a:spcPts val="0"/>
              </a:spcBef>
              <a:spcAft>
                <a:spcPts val="0"/>
              </a:spcAft>
              <a:buSzPts val="2400"/>
              <a:buChar char="○"/>
            </a:pPr>
            <a:r>
              <a:rPr lang="en"/>
              <a:t>A property setting allows to disable the protection.</a:t>
            </a:r>
            <a:endParaRPr/>
          </a:p>
          <a:p>
            <a:pPr indent="-419100" lvl="0" marL="457200" rtl="0" algn="l">
              <a:spcBef>
                <a:spcPts val="0"/>
              </a:spcBef>
              <a:spcAft>
                <a:spcPts val="0"/>
              </a:spcAft>
              <a:buSzPts val="3000"/>
              <a:buChar char="●"/>
            </a:pPr>
            <a:r>
              <a:rPr lang="en"/>
              <a:t>Contains executable and data needed for execution and must be loaded into memory.</a:t>
            </a:r>
            <a:endParaRPr/>
          </a:p>
          <a:p>
            <a:pPr indent="-381000" lvl="1" marL="914400" rtl="0" algn="l">
              <a:spcBef>
                <a:spcPts val="0"/>
              </a:spcBef>
              <a:spcAft>
                <a:spcPts val="0"/>
              </a:spcAft>
              <a:buSzPts val="2400"/>
              <a:buChar char="○"/>
            </a:pPr>
            <a:r>
              <a:rPr lang="en"/>
              <a:t>Process is stored in ROM</a:t>
            </a:r>
            <a:endParaRPr/>
          </a:p>
          <a:p>
            <a:pPr indent="-381000" lvl="1" marL="914400" rtl="0" algn="l">
              <a:spcBef>
                <a:spcPts val="0"/>
              </a:spcBef>
              <a:spcAft>
                <a:spcPts val="0"/>
              </a:spcAft>
              <a:buSzPts val="2400"/>
              <a:buChar char="○"/>
            </a:pPr>
            <a:r>
              <a:rPr lang="en"/>
              <a:t>Process is loaded at system startup</a:t>
            </a:r>
            <a:endParaRPr/>
          </a:p>
          <a:p>
            <a:pPr indent="-381000" lvl="1" marL="914400" rtl="0" algn="l">
              <a:spcBef>
                <a:spcPts val="0"/>
              </a:spcBef>
              <a:spcAft>
                <a:spcPts val="0"/>
              </a:spcAft>
              <a:buSzPts val="2400"/>
              <a:buChar char="○"/>
            </a:pPr>
            <a:r>
              <a:rPr lang="en"/>
              <a:t>Process may be unloaded when it is not active</a:t>
            </a:r>
            <a:endParaRPr/>
          </a:p>
          <a:p>
            <a:pPr indent="-419100" lvl="0" marL="457200" rtl="0" algn="l">
              <a:spcBef>
                <a:spcPts val="0"/>
              </a:spcBef>
              <a:spcAft>
                <a:spcPts val="0"/>
              </a:spcAft>
              <a:buSzPts val="3000"/>
              <a:buChar char="●"/>
            </a:pPr>
            <a:r>
              <a:rPr lang="en"/>
              <a:t>A process must contain at least one thread subcomponent to be executable.</a:t>
            </a:r>
            <a:endParaRPr/>
          </a:p>
        </p:txBody>
      </p:sp>
      <p:sp>
        <p:nvSpPr>
          <p:cNvPr id="366" name="Google Shape;366;p5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 Properties</a:t>
            </a:r>
            <a:endParaRPr/>
          </a:p>
        </p:txBody>
      </p:sp>
      <p:sp>
        <p:nvSpPr>
          <p:cNvPr id="372" name="Google Shape;372;p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Process at run-time</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Runtime_Protection =&gt; false;</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No runtime enforcement of space protection.</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Load_Time =&gt; 150ms..300ms;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Time to load image into memory.</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Load_Deadline =&gt; 500ms;</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Startup_Execution_Time =&gt; 100ms..110ms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Time to start process after loading (to create threads).</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Startup_Deadline =&gt; 200ms;</a:t>
            </a:r>
            <a:endParaRPr>
              <a:latin typeface="Consolas"/>
              <a:ea typeface="Consolas"/>
              <a:cs typeface="Consolas"/>
              <a:sym typeface="Consolas"/>
            </a:endParaRPr>
          </a:p>
          <a:p>
            <a:pPr indent="-419100" lvl="0" marL="457200" rtl="0" algn="l">
              <a:spcBef>
                <a:spcPts val="0"/>
              </a:spcBef>
              <a:spcAft>
                <a:spcPts val="0"/>
              </a:spcAft>
              <a:buSzPts val="3000"/>
              <a:buChar char="●"/>
            </a:pPr>
            <a:r>
              <a:rPr lang="en"/>
              <a:t>Relationship to implementation in a programming language</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Source_Language =&gt; “C”;</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Source_Text =&gt; “navigation.c”;</a:t>
            </a:r>
            <a:endParaRPr>
              <a:latin typeface="Consolas"/>
              <a:ea typeface="Consolas"/>
              <a:cs typeface="Consolas"/>
              <a:sym typeface="Consolas"/>
            </a:endParaRPr>
          </a:p>
        </p:txBody>
      </p:sp>
      <p:sp>
        <p:nvSpPr>
          <p:cNvPr id="373" name="Google Shape;373;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Components</a:t>
            </a:r>
            <a:endParaRPr/>
          </a:p>
        </p:txBody>
      </p:sp>
      <p:sp>
        <p:nvSpPr>
          <p:cNvPr id="379" name="Google Shape;379;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a:t>
            </a:r>
            <a:r>
              <a:rPr lang="en"/>
              <a:t>epresents a schedulable and executable entity in a system.</a:t>
            </a:r>
            <a:endParaRPr/>
          </a:p>
          <a:p>
            <a:pPr indent="-381000" lvl="1" marL="914400" rtl="0" algn="l">
              <a:spcBef>
                <a:spcPts val="0"/>
              </a:spcBef>
              <a:spcAft>
                <a:spcPts val="0"/>
              </a:spcAft>
              <a:buSzPts val="2400"/>
              <a:buChar char="○"/>
            </a:pPr>
            <a:r>
              <a:rPr lang="en"/>
              <a:t>Concurrent and Active tasks.</a:t>
            </a:r>
            <a:endParaRPr/>
          </a:p>
          <a:p>
            <a:pPr indent="-419100" lvl="0" marL="457200" rtl="0" algn="l">
              <a:spcBef>
                <a:spcPts val="0"/>
              </a:spcBef>
              <a:spcAft>
                <a:spcPts val="0"/>
              </a:spcAft>
              <a:buSzPts val="3000"/>
              <a:buChar char="●"/>
            </a:pPr>
            <a:r>
              <a:rPr lang="en"/>
              <a:t>Threads execute based on time or thread-external events.</a:t>
            </a:r>
            <a:endParaRPr/>
          </a:p>
          <a:p>
            <a:pPr indent="-381000" lvl="1" marL="914400" rtl="0" algn="l">
              <a:spcBef>
                <a:spcPts val="0"/>
              </a:spcBef>
              <a:spcAft>
                <a:spcPts val="0"/>
              </a:spcAft>
              <a:buSzPts val="2400"/>
              <a:buChar char="○"/>
            </a:pPr>
            <a:r>
              <a:rPr lang="en"/>
              <a:t>Periodically every 50ms, e.g., a data sampling thread in a control system.</a:t>
            </a:r>
            <a:endParaRPr/>
          </a:p>
          <a:p>
            <a:pPr indent="-381000" lvl="1" marL="914400" rtl="0" algn="l">
              <a:spcBef>
                <a:spcPts val="0"/>
              </a:spcBef>
              <a:spcAft>
                <a:spcPts val="0"/>
              </a:spcAft>
              <a:buSzPts val="2400"/>
              <a:buChar char="○"/>
            </a:pPr>
            <a:r>
              <a:rPr lang="en"/>
              <a:t>Process a message upon arrival with arbitrary arrival pattern, e.g., a thread in a camera processing image data when the shutter button is pressed.</a:t>
            </a:r>
            <a:endParaRPr/>
          </a:p>
        </p:txBody>
      </p:sp>
      <p:sp>
        <p:nvSpPr>
          <p:cNvPr id="380" name="Google Shape;380;p5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Components</a:t>
            </a:r>
            <a:endParaRPr/>
          </a:p>
        </p:txBody>
      </p:sp>
      <p:sp>
        <p:nvSpPr>
          <p:cNvPr id="386" name="Google Shape;386;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Threads are mapped onto operating system threads for execution.</a:t>
            </a:r>
            <a:endParaRPr/>
          </a:p>
          <a:p>
            <a:pPr indent="-381000" lvl="1" marL="914400" rtl="0" algn="l">
              <a:spcBef>
                <a:spcPts val="0"/>
              </a:spcBef>
              <a:spcAft>
                <a:spcPts val="0"/>
              </a:spcAft>
              <a:buSzPts val="2400"/>
              <a:buChar char="○"/>
            </a:pPr>
            <a:r>
              <a:rPr lang="en"/>
              <a:t>One or more application threads per OS thread.</a:t>
            </a:r>
            <a:endParaRPr/>
          </a:p>
          <a:p>
            <a:pPr indent="-419100" lvl="0" marL="457200" rtl="0" algn="l">
              <a:spcBef>
                <a:spcPts val="0"/>
              </a:spcBef>
              <a:spcAft>
                <a:spcPts val="0"/>
              </a:spcAft>
              <a:buSzPts val="3000"/>
              <a:buChar char="●"/>
            </a:pPr>
            <a:r>
              <a:rPr lang="en"/>
              <a:t>Interacts with other threads through port connections, subprogram calls, and shared data access.</a:t>
            </a:r>
            <a:endParaRPr/>
          </a:p>
          <a:p>
            <a:pPr indent="-419100" lvl="0" marL="457200" rtl="0" algn="l">
              <a:spcBef>
                <a:spcPts val="0"/>
              </a:spcBef>
              <a:spcAft>
                <a:spcPts val="0"/>
              </a:spcAft>
              <a:buSzPts val="3000"/>
              <a:buChar char="●"/>
            </a:pPr>
            <a:r>
              <a:rPr lang="en"/>
              <a:t>Executes within the virtual address space of its enclosing process.</a:t>
            </a:r>
            <a:endParaRPr/>
          </a:p>
        </p:txBody>
      </p:sp>
      <p:sp>
        <p:nvSpPr>
          <p:cNvPr id="387" name="Google Shape;387;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Dispatch Protocols</a:t>
            </a:r>
            <a:endParaRPr/>
          </a:p>
        </p:txBody>
      </p:sp>
      <p:sp>
        <p:nvSpPr>
          <p:cNvPr id="393" name="Google Shape;393;p5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6"/>
          <p:cNvPicPr preferRelativeResize="0"/>
          <p:nvPr/>
        </p:nvPicPr>
        <p:blipFill>
          <a:blip r:embed="rId3">
            <a:alphaModFix/>
          </a:blip>
          <a:stretch>
            <a:fillRect/>
          </a:stretch>
        </p:blipFill>
        <p:spPr>
          <a:xfrm>
            <a:off x="304800" y="1596513"/>
            <a:ext cx="8251991" cy="51074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Properties</a:t>
            </a:r>
            <a:endParaRPr/>
          </a:p>
        </p:txBody>
      </p:sp>
      <p:sp>
        <p:nvSpPr>
          <p:cNvPr id="400" name="Google Shape;400;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Properties related to thread dispatch</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Dispatch_Protocol =&gt; periodic;</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Any from previous slide.</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Period =&gt; 50ms;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Required for periodic, sporadic, timed, hybrid threads.</a:t>
            </a:r>
            <a:endParaRPr sz="1800"/>
          </a:p>
          <a:p>
            <a:pPr indent="-419100" lvl="0" marL="457200" rtl="0" algn="l">
              <a:spcBef>
                <a:spcPts val="0"/>
              </a:spcBef>
              <a:spcAft>
                <a:spcPts val="0"/>
              </a:spcAft>
              <a:buSzPts val="3000"/>
              <a:buChar char="●"/>
            </a:pPr>
            <a:r>
              <a:rPr lang="en"/>
              <a:t>Properties needed for thread scheduling</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Compute_Execution_Time =&gt; 45ms..50ms;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Execution time range of thread (upper is worst-case).</a:t>
            </a:r>
            <a:endParaRPr sz="1800"/>
          </a:p>
          <a:p>
            <a:pPr indent="-342900" lvl="2" marL="1371600" rtl="0" algn="l">
              <a:spcBef>
                <a:spcPts val="0"/>
              </a:spcBef>
              <a:spcAft>
                <a:spcPts val="0"/>
              </a:spcAft>
              <a:buSzPts val="1800"/>
              <a:buChar char="■"/>
            </a:pPr>
            <a:r>
              <a:rPr lang="en" sz="1800"/>
              <a:t>Optional, defaults to period.</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Deadline =&gt; 40ms;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For periodic threads: indicate delayed dispatch relative to other periodic threads.</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Dispatch_Offset =&gt; 5ms;</a:t>
            </a:r>
            <a:endParaRPr>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
        <p:nvSpPr>
          <p:cNvPr id="401" name="Google Shape;401;p5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Recent Domains of Concern</a:t>
            </a:r>
            <a:endParaRPr/>
          </a:p>
        </p:txBody>
      </p:sp>
      <p:sp>
        <p:nvSpPr>
          <p:cNvPr id="81" name="Google Shape;81;p1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3"/>
          <p:cNvPicPr preferRelativeResize="0"/>
          <p:nvPr/>
        </p:nvPicPr>
        <p:blipFill>
          <a:blip r:embed="rId3">
            <a:alphaModFix/>
          </a:blip>
          <a:stretch>
            <a:fillRect/>
          </a:stretch>
        </p:blipFill>
        <p:spPr>
          <a:xfrm>
            <a:off x="1268800" y="1604188"/>
            <a:ext cx="6926000" cy="51355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Example: GPS Data Filtering</a:t>
            </a:r>
            <a:endParaRPr/>
          </a:p>
        </p:txBody>
      </p:sp>
      <p:sp>
        <p:nvSpPr>
          <p:cNvPr id="407" name="Google Shape;407;p5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58"/>
          <p:cNvPicPr preferRelativeResize="0"/>
          <p:nvPr/>
        </p:nvPicPr>
        <p:blipFill>
          <a:blip r:embed="rId3">
            <a:alphaModFix/>
          </a:blip>
          <a:stretch>
            <a:fillRect/>
          </a:stretch>
        </p:blipFill>
        <p:spPr>
          <a:xfrm>
            <a:off x="152400" y="2470963"/>
            <a:ext cx="8839198" cy="280885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Thread States</a:t>
            </a:r>
            <a:endParaRPr/>
          </a:p>
        </p:txBody>
      </p:sp>
      <p:sp>
        <p:nvSpPr>
          <p:cNvPr id="414" name="Google Shape;414;p5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59"/>
          <p:cNvPicPr preferRelativeResize="0"/>
          <p:nvPr/>
        </p:nvPicPr>
        <p:blipFill>
          <a:blip r:embed="rId3">
            <a:alphaModFix/>
          </a:blip>
          <a:stretch>
            <a:fillRect/>
          </a:stretch>
        </p:blipFill>
        <p:spPr>
          <a:xfrm>
            <a:off x="1076888" y="1543538"/>
            <a:ext cx="6990235" cy="51355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Ports and Connectors</a:t>
            </a:r>
            <a:endParaRPr/>
          </a:p>
        </p:txBody>
      </p:sp>
      <p:sp>
        <p:nvSpPr>
          <p:cNvPr id="421" name="Google Shape;421;p60"/>
          <p:cNvSpPr txBox="1"/>
          <p:nvPr>
            <p:ph idx="1" type="body"/>
          </p:nvPr>
        </p:nvSpPr>
        <p:spPr>
          <a:xfrm>
            <a:off x="457200" y="1600200"/>
            <a:ext cx="6162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Ports: interaction points</a:t>
            </a:r>
            <a:endParaRPr/>
          </a:p>
          <a:p>
            <a:pPr indent="-381000" lvl="1" marL="914400" rtl="0" algn="l">
              <a:spcBef>
                <a:spcPts val="0"/>
              </a:spcBef>
              <a:spcAft>
                <a:spcPts val="0"/>
              </a:spcAft>
              <a:buSzPts val="2400"/>
              <a:buChar char="○"/>
            </a:pPr>
            <a:r>
              <a:rPr lang="en"/>
              <a:t>Model transfer of data and control.</a:t>
            </a:r>
            <a:endParaRPr/>
          </a:p>
          <a:p>
            <a:pPr indent="-381000" lvl="1" marL="914400" rtl="0" algn="l">
              <a:spcBef>
                <a:spcPts val="0"/>
              </a:spcBef>
              <a:spcAft>
                <a:spcPts val="0"/>
              </a:spcAft>
              <a:buSzPts val="2400"/>
              <a:buChar char="○"/>
            </a:pPr>
            <a:r>
              <a:rPr lang="en"/>
              <a:t>Ports are declared as features in component types.</a:t>
            </a:r>
            <a:endParaRPr/>
          </a:p>
          <a:p>
            <a:pPr indent="-381000" lvl="1" marL="914400" rtl="0" algn="l">
              <a:spcBef>
                <a:spcPts val="0"/>
              </a:spcBef>
              <a:spcAft>
                <a:spcPts val="0"/>
              </a:spcAft>
              <a:buSzPts val="2400"/>
              <a:buChar char="○"/>
            </a:pPr>
            <a:r>
              <a:rPr lang="en"/>
              <a:t>Data port: non-queued data.</a:t>
            </a:r>
            <a:endParaRPr/>
          </a:p>
          <a:p>
            <a:pPr indent="-381000" lvl="1" marL="914400" rtl="0" algn="l">
              <a:spcBef>
                <a:spcPts val="0"/>
              </a:spcBef>
              <a:spcAft>
                <a:spcPts val="0"/>
              </a:spcAft>
              <a:buSzPts val="2400"/>
              <a:buChar char="○"/>
            </a:pPr>
            <a:r>
              <a:rPr lang="en"/>
              <a:t>Event port: queued signals.</a:t>
            </a:r>
            <a:endParaRPr/>
          </a:p>
          <a:p>
            <a:pPr indent="-381000" lvl="1" marL="914400" rtl="0" algn="l">
              <a:spcBef>
                <a:spcPts val="0"/>
              </a:spcBef>
              <a:spcAft>
                <a:spcPts val="0"/>
              </a:spcAft>
              <a:buSzPts val="2400"/>
              <a:buChar char="○"/>
            </a:pPr>
            <a:r>
              <a:rPr lang="en"/>
              <a:t>Event data port: queued messages.</a:t>
            </a:r>
            <a:endParaRPr/>
          </a:p>
          <a:p>
            <a:pPr indent="-419100" lvl="0" marL="457200" rtl="0" algn="l">
              <a:spcBef>
                <a:spcPts val="0"/>
              </a:spcBef>
              <a:spcAft>
                <a:spcPts val="0"/>
              </a:spcAft>
              <a:buSzPts val="3000"/>
              <a:buChar char="●"/>
            </a:pPr>
            <a:r>
              <a:rPr lang="en"/>
              <a:t>Feature group: aggregates ports into a single connection point.</a:t>
            </a:r>
            <a:endParaRPr/>
          </a:p>
          <a:p>
            <a:pPr indent="-419100" lvl="0" marL="457200" rtl="0" algn="l">
              <a:spcBef>
                <a:spcPts val="0"/>
              </a:spcBef>
              <a:spcAft>
                <a:spcPts val="0"/>
              </a:spcAft>
              <a:buSzPts val="3000"/>
              <a:buChar char="●"/>
            </a:pPr>
            <a:r>
              <a:rPr lang="en"/>
              <a:t>Connections: connect ports in the direction of data/control flow.</a:t>
            </a:r>
            <a:endParaRPr/>
          </a:p>
          <a:p>
            <a:pPr indent="-381000" lvl="1" marL="914400" rtl="0" algn="l">
              <a:spcBef>
                <a:spcPts val="0"/>
              </a:spcBef>
              <a:spcAft>
                <a:spcPts val="0"/>
              </a:spcAft>
              <a:buSzPts val="2400"/>
              <a:buChar char="○"/>
            </a:pPr>
            <a:r>
              <a:rPr lang="en"/>
              <a:t>uni- or bi-directional.</a:t>
            </a:r>
            <a:endParaRPr/>
          </a:p>
        </p:txBody>
      </p:sp>
      <p:sp>
        <p:nvSpPr>
          <p:cNvPr id="422" name="Google Shape;422;p6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60"/>
          <p:cNvPicPr preferRelativeResize="0"/>
          <p:nvPr/>
        </p:nvPicPr>
        <p:blipFill>
          <a:blip r:embed="rId3">
            <a:alphaModFix/>
          </a:blip>
          <a:stretch>
            <a:fillRect/>
          </a:stretch>
        </p:blipFill>
        <p:spPr>
          <a:xfrm>
            <a:off x="6619800" y="1863350"/>
            <a:ext cx="2219400" cy="40240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 Properties</a:t>
            </a:r>
            <a:endParaRPr/>
          </a:p>
        </p:txBody>
      </p:sp>
      <p:sp>
        <p:nvSpPr>
          <p:cNvPr id="429" name="Google Shape;429;p6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Queuing of events and messages</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Required_Connection =&gt; true;</a:t>
            </a:r>
            <a:endParaRPr>
              <a:latin typeface="Consolas"/>
              <a:ea typeface="Consolas"/>
              <a:cs typeface="Consolas"/>
              <a:sym typeface="Consolas"/>
            </a:endParaRPr>
          </a:p>
          <a:p>
            <a:pPr indent="-381000" lvl="2" marL="1371600" rtl="0" algn="l">
              <a:spcBef>
                <a:spcPts val="0"/>
              </a:spcBef>
              <a:spcAft>
                <a:spcPts val="0"/>
              </a:spcAft>
              <a:buSzPts val="2400"/>
              <a:buChar char="■"/>
            </a:pPr>
            <a:r>
              <a:rPr lang="en"/>
              <a:t>Default: no connection needed.</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Queue_Size =&gt; 3;</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Queue_Processing_Protocol =&gt; FIFO;</a:t>
            </a:r>
            <a:endParaRPr>
              <a:latin typeface="Consolas"/>
              <a:ea typeface="Consolas"/>
              <a:cs typeface="Consolas"/>
              <a:sym typeface="Consolas"/>
            </a:endParaRPr>
          </a:p>
          <a:p>
            <a:pPr indent="-381000" lvl="2" marL="1371600" rtl="0" algn="l">
              <a:spcBef>
                <a:spcPts val="0"/>
              </a:spcBef>
              <a:spcAft>
                <a:spcPts val="0"/>
              </a:spcAft>
              <a:buSzPts val="2400"/>
              <a:buChar char="■"/>
            </a:pPr>
            <a:r>
              <a:rPr lang="en"/>
              <a:t>Handling of incoming event and message queues.</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Overflow_Handling_Protocol =&gt; DropOldest;</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Dequeue_Protocol =&gt; AllItems;</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Urgency =&gt; 255;</a:t>
            </a:r>
            <a:endParaRPr>
              <a:latin typeface="Consolas"/>
              <a:ea typeface="Consolas"/>
              <a:cs typeface="Consolas"/>
              <a:sym typeface="Consolas"/>
            </a:endParaRPr>
          </a:p>
          <a:p>
            <a:pPr indent="-381000" lvl="2" marL="1371600" rtl="0" algn="l">
              <a:spcBef>
                <a:spcPts val="0"/>
              </a:spcBef>
              <a:spcAft>
                <a:spcPts val="0"/>
              </a:spcAft>
              <a:buSzPts val="2400"/>
              <a:buChar char="■"/>
            </a:pPr>
            <a:r>
              <a:rPr lang="en"/>
              <a:t>To resolve conflicts if queues are not empty.</a:t>
            </a:r>
            <a:endParaRPr/>
          </a:p>
        </p:txBody>
      </p:sp>
      <p:sp>
        <p:nvSpPr>
          <p:cNvPr id="430" name="Google Shape;430;p6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 Properties</a:t>
            </a:r>
            <a:endParaRPr/>
          </a:p>
        </p:txBody>
      </p:sp>
      <p:sp>
        <p:nvSpPr>
          <p:cNvPr id="436" name="Google Shape;436;p6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Frequency of data input and output</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Input_Rate =&gt; (Value_Range =&gt; 1.0 .. 1.0; Rate_Unit =&gt; PerDispatch; Rate_Distribution =&gt; Fixed;)</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Output_Rate</a:t>
            </a:r>
            <a:endParaRPr>
              <a:latin typeface="Consolas"/>
              <a:ea typeface="Consolas"/>
              <a:cs typeface="Consolas"/>
              <a:sym typeface="Consolas"/>
            </a:endParaRPr>
          </a:p>
          <a:p>
            <a:pPr indent="-419100" lvl="0" marL="457200" rtl="0" algn="l">
              <a:spcBef>
                <a:spcPts val="0"/>
              </a:spcBef>
              <a:spcAft>
                <a:spcPts val="0"/>
              </a:spcAft>
              <a:buSzPts val="3000"/>
              <a:buChar char="●"/>
            </a:pPr>
            <a:r>
              <a:rPr lang="en"/>
              <a:t>Mapping to variable in an implementation</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Source_Name =&gt; "brake_state";</a:t>
            </a:r>
            <a:endParaRPr>
              <a:latin typeface="Consolas"/>
              <a:ea typeface="Consolas"/>
              <a:cs typeface="Consolas"/>
              <a:sym typeface="Consolas"/>
            </a:endParaRPr>
          </a:p>
        </p:txBody>
      </p:sp>
      <p:sp>
        <p:nvSpPr>
          <p:cNvPr id="437" name="Google Shape;437;p6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Connections Between Ports</a:t>
            </a:r>
            <a:endParaRPr/>
          </a:p>
        </p:txBody>
      </p:sp>
      <p:sp>
        <p:nvSpPr>
          <p:cNvPr id="443" name="Google Shape;443;p6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6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An AADL port connection connects:</a:t>
            </a:r>
            <a:endParaRPr sz="1800"/>
          </a:p>
          <a:p>
            <a:pPr indent="-342900" lvl="0" marL="457200" rtl="0" algn="l">
              <a:spcBef>
                <a:spcPts val="600"/>
              </a:spcBef>
              <a:spcAft>
                <a:spcPts val="0"/>
              </a:spcAft>
              <a:buSzPts val="1800"/>
              <a:buChar char="●"/>
            </a:pPr>
            <a:r>
              <a:rPr lang="en" sz="1800"/>
              <a:t>Two ports of subcomponents in the same component implementation (1).</a:t>
            </a:r>
            <a:endParaRPr sz="1800"/>
          </a:p>
          <a:p>
            <a:pPr indent="-342900" lvl="1" marL="914400" rtl="0" algn="l">
              <a:spcBef>
                <a:spcPts val="0"/>
              </a:spcBef>
              <a:spcAft>
                <a:spcPts val="0"/>
              </a:spcAft>
              <a:buSzPts val="1800"/>
              <a:buChar char="○"/>
            </a:pPr>
            <a:r>
              <a:rPr lang="en" sz="1800"/>
              <a:t>Communication inside a component – identical port directions.</a:t>
            </a:r>
            <a:endParaRPr sz="1800"/>
          </a:p>
          <a:p>
            <a:pPr indent="-342900" lvl="0" marL="457200" rtl="0" algn="l">
              <a:spcBef>
                <a:spcPts val="0"/>
              </a:spcBef>
              <a:spcAft>
                <a:spcPts val="0"/>
              </a:spcAft>
              <a:buSzPts val="1800"/>
              <a:buChar char="●"/>
            </a:pPr>
            <a:r>
              <a:rPr lang="en" sz="1800"/>
              <a:t>A port of a component implementation with a port of one of its subcomponents (2).</a:t>
            </a:r>
            <a:endParaRPr sz="1800"/>
          </a:p>
          <a:p>
            <a:pPr indent="-342900" lvl="1" marL="914400" rtl="0" algn="l">
              <a:spcBef>
                <a:spcPts val="0"/>
              </a:spcBef>
              <a:spcAft>
                <a:spcPts val="0"/>
              </a:spcAft>
              <a:buSzPts val="1800"/>
              <a:buChar char="○"/>
            </a:pPr>
            <a:r>
              <a:rPr lang="en" sz="1800"/>
              <a:t>Communication with the outside – complementary port directions</a:t>
            </a:r>
            <a:endParaRPr sz="1800"/>
          </a:p>
          <a:p>
            <a:pPr indent="-342900" lvl="0" marL="457200" rtl="0" algn="l">
              <a:spcBef>
                <a:spcPts val="0"/>
              </a:spcBef>
              <a:spcAft>
                <a:spcPts val="0"/>
              </a:spcAft>
              <a:buSzPts val="1800"/>
              <a:buChar char="●"/>
            </a:pPr>
            <a:r>
              <a:rPr lang="en" sz="1800"/>
              <a:t>A port can have multiple outgoing connections (fan-out) (3).</a:t>
            </a:r>
            <a:endParaRPr sz="1800"/>
          </a:p>
          <a:p>
            <a:pPr indent="-342900" lvl="0" marL="457200" rtl="0" algn="l">
              <a:spcBef>
                <a:spcPts val="0"/>
              </a:spcBef>
              <a:spcAft>
                <a:spcPts val="0"/>
              </a:spcAft>
              <a:buSzPts val="1800"/>
              <a:buChar char="●"/>
            </a:pPr>
            <a:r>
              <a:rPr lang="en" sz="1800"/>
              <a:t>Data ports can have one, other ports can have multiple incoming connections (fan-in).</a:t>
            </a:r>
            <a:endParaRPr sz="1800"/>
          </a:p>
          <a:p>
            <a:pPr indent="-342900" lvl="0" marL="457200" rtl="0" algn="l">
              <a:spcBef>
                <a:spcPts val="0"/>
              </a:spcBef>
              <a:spcAft>
                <a:spcPts val="0"/>
              </a:spcAft>
              <a:buSzPts val="1800"/>
              <a:buChar char="●"/>
            </a:pPr>
            <a:r>
              <a:rPr lang="en" sz="1800"/>
              <a:t>Connections can be bi-directional (&lt;-&gt;).</a:t>
            </a:r>
            <a:endParaRPr sz="1800"/>
          </a:p>
          <a:p>
            <a:pPr indent="0" lvl="0" marL="0" rtl="0" algn="l">
              <a:spcBef>
                <a:spcPts val="600"/>
              </a:spcBef>
              <a:spcAft>
                <a:spcPts val="0"/>
              </a:spcAft>
              <a:buNone/>
            </a:pPr>
            <a:r>
              <a:t/>
            </a:r>
            <a:endParaRPr sz="1800"/>
          </a:p>
        </p:txBody>
      </p:sp>
      <p:pic>
        <p:nvPicPr>
          <p:cNvPr id="445" name="Google Shape;445;p63"/>
          <p:cNvPicPr preferRelativeResize="0"/>
          <p:nvPr/>
        </p:nvPicPr>
        <p:blipFill>
          <a:blip r:embed="rId3">
            <a:alphaModFix/>
          </a:blip>
          <a:stretch>
            <a:fillRect/>
          </a:stretch>
        </p:blipFill>
        <p:spPr>
          <a:xfrm>
            <a:off x="1120063" y="4658425"/>
            <a:ext cx="6903876" cy="2122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Components</a:t>
            </a:r>
            <a:endParaRPr/>
          </a:p>
        </p:txBody>
      </p:sp>
      <p:sp>
        <p:nvSpPr>
          <p:cNvPr id="451" name="Google Shape;451;p6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Data components can represent:</a:t>
            </a:r>
            <a:endParaRPr/>
          </a:p>
          <a:p>
            <a:pPr indent="-381000" lvl="1" marL="914400" rtl="0" algn="l">
              <a:spcBef>
                <a:spcPts val="0"/>
              </a:spcBef>
              <a:spcAft>
                <a:spcPts val="0"/>
              </a:spcAft>
              <a:buSzPts val="2400"/>
              <a:buChar char="○"/>
            </a:pPr>
            <a:r>
              <a:rPr lang="en"/>
              <a:t>Data shared between threads or subprograms.</a:t>
            </a:r>
            <a:endParaRPr/>
          </a:p>
          <a:p>
            <a:pPr indent="-381000" lvl="1" marL="914400" rtl="0" algn="l">
              <a:spcBef>
                <a:spcPts val="0"/>
              </a:spcBef>
              <a:spcAft>
                <a:spcPts val="0"/>
              </a:spcAft>
              <a:buSzPts val="2400"/>
              <a:buChar char="○"/>
            </a:pPr>
            <a:r>
              <a:rPr lang="en"/>
              <a:t>Local data in a thread or subprogram.</a:t>
            </a:r>
            <a:endParaRPr/>
          </a:p>
          <a:p>
            <a:pPr indent="-381000" lvl="1" marL="914400" rtl="0" algn="l">
              <a:spcBef>
                <a:spcPts val="0"/>
              </a:spcBef>
              <a:spcAft>
                <a:spcPts val="0"/>
              </a:spcAft>
              <a:buSzPts val="2400"/>
              <a:buChar char="○"/>
            </a:pPr>
            <a:r>
              <a:rPr lang="en"/>
              <a:t>Type of data exchanged through data/event ports.</a:t>
            </a:r>
            <a:endParaRPr/>
          </a:p>
          <a:p>
            <a:pPr indent="-381000" lvl="1" marL="914400" rtl="0" algn="l">
              <a:spcBef>
                <a:spcPts val="0"/>
              </a:spcBef>
              <a:spcAft>
                <a:spcPts val="0"/>
              </a:spcAft>
              <a:buSzPts val="2400"/>
              <a:buChar char="○"/>
            </a:pPr>
            <a:r>
              <a:rPr lang="en"/>
              <a:t>The type of subprogram parameters.</a:t>
            </a:r>
            <a:endParaRPr/>
          </a:p>
          <a:p>
            <a:pPr indent="-419100" lvl="0" marL="457200" rtl="0" algn="l">
              <a:spcBef>
                <a:spcPts val="0"/>
              </a:spcBef>
              <a:spcAft>
                <a:spcPts val="0"/>
              </a:spcAft>
              <a:buSzPts val="3000"/>
              <a:buChar char="●"/>
            </a:pPr>
            <a:r>
              <a:rPr lang="en"/>
              <a:t>AADL models should contain information about data that is relevant to analyses of the architecture:</a:t>
            </a:r>
            <a:endParaRPr/>
          </a:p>
          <a:p>
            <a:pPr indent="-381000" lvl="1" marL="914400" rtl="0" algn="l">
              <a:spcBef>
                <a:spcPts val="0"/>
              </a:spcBef>
              <a:spcAft>
                <a:spcPts val="0"/>
              </a:spcAft>
              <a:buSzPts val="2400"/>
              <a:buChar char="○"/>
            </a:pPr>
            <a:r>
              <a:rPr lang="en"/>
              <a:t>Bandwidth analysis – size of data elements, frequency of data exchanges.</a:t>
            </a:r>
            <a:endParaRPr/>
          </a:p>
          <a:p>
            <a:pPr indent="-381000" lvl="1" marL="914400" rtl="0" algn="l">
              <a:spcBef>
                <a:spcPts val="0"/>
              </a:spcBef>
              <a:spcAft>
                <a:spcPts val="0"/>
              </a:spcAft>
              <a:buSzPts val="2400"/>
              <a:buChar char="○"/>
            </a:pPr>
            <a:r>
              <a:rPr lang="en"/>
              <a:t>Model consistency – size, value ranges, and physical units of exchanged data.</a:t>
            </a:r>
            <a:endParaRPr/>
          </a:p>
        </p:txBody>
      </p:sp>
      <p:sp>
        <p:nvSpPr>
          <p:cNvPr id="452" name="Google Shape;452;p6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Shared Data Access</a:t>
            </a:r>
            <a:endParaRPr/>
          </a:p>
        </p:txBody>
      </p:sp>
      <p:sp>
        <p:nvSpPr>
          <p:cNvPr id="458" name="Google Shape;458;p6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 data component can be shared among components.</a:t>
            </a:r>
            <a:endParaRPr sz="2400"/>
          </a:p>
          <a:p>
            <a:pPr indent="-342900" lvl="0" marL="457200" rtl="0" algn="l">
              <a:spcBef>
                <a:spcPts val="600"/>
              </a:spcBef>
              <a:spcAft>
                <a:spcPts val="0"/>
              </a:spcAft>
              <a:buSzPts val="1800"/>
              <a:buChar char="●"/>
            </a:pPr>
            <a:r>
              <a:rPr lang="en" sz="1800"/>
              <a:t>Data access features: model required or provided access to a shared data component.</a:t>
            </a:r>
            <a:endParaRPr sz="1800"/>
          </a:p>
          <a:p>
            <a:pPr indent="-342900" lvl="0" marL="457200" rtl="0" algn="l">
              <a:spcBef>
                <a:spcPts val="0"/>
              </a:spcBef>
              <a:spcAft>
                <a:spcPts val="0"/>
              </a:spcAft>
              <a:buSzPts val="1800"/>
              <a:buChar char="●"/>
            </a:pPr>
            <a:r>
              <a:rPr lang="en" sz="1800"/>
              <a:t>Access connections: model access paths to the shared data component.</a:t>
            </a:r>
            <a:endParaRPr sz="1800"/>
          </a:p>
          <a:p>
            <a:pPr indent="-342900" lvl="0" marL="457200" rtl="0" algn="l">
              <a:spcBef>
                <a:spcPts val="0"/>
              </a:spcBef>
              <a:spcAft>
                <a:spcPts val="0"/>
              </a:spcAft>
              <a:buSzPts val="1800"/>
              <a:buChar char="●"/>
            </a:pPr>
            <a:r>
              <a:rPr lang="en" sz="1800"/>
              <a:t>Data ports must have same type, implementations of data must be identical.</a:t>
            </a:r>
            <a:endParaRPr sz="1800"/>
          </a:p>
          <a:p>
            <a:pPr indent="0" lvl="0" marL="0" rtl="0" algn="l">
              <a:spcBef>
                <a:spcPts val="600"/>
              </a:spcBef>
              <a:spcAft>
                <a:spcPts val="0"/>
              </a:spcAft>
              <a:buNone/>
            </a:pPr>
            <a:r>
              <a:t/>
            </a:r>
            <a:endParaRPr sz="1800"/>
          </a:p>
        </p:txBody>
      </p:sp>
      <p:sp>
        <p:nvSpPr>
          <p:cNvPr id="459" name="Google Shape;459;p6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65"/>
          <p:cNvPicPr preferRelativeResize="0"/>
          <p:nvPr/>
        </p:nvPicPr>
        <p:blipFill>
          <a:blip r:embed="rId3">
            <a:alphaModFix/>
          </a:blip>
          <a:stretch>
            <a:fillRect/>
          </a:stretch>
        </p:blipFill>
        <p:spPr>
          <a:xfrm>
            <a:off x="0" y="3759110"/>
            <a:ext cx="9143999" cy="291352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Flows</a:t>
            </a:r>
            <a:endParaRPr/>
          </a:p>
        </p:txBody>
      </p:sp>
      <p:sp>
        <p:nvSpPr>
          <p:cNvPr id="466" name="Google Shape;466;p6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Model l</a:t>
            </a:r>
            <a:r>
              <a:rPr lang="en"/>
              <a:t>ogical flow of data and control through a sequence of components and connections.</a:t>
            </a:r>
            <a:endParaRPr/>
          </a:p>
          <a:p>
            <a:pPr indent="-381000" lvl="1" marL="914400" rtl="0" algn="l">
              <a:spcBef>
                <a:spcPts val="0"/>
              </a:spcBef>
              <a:spcAft>
                <a:spcPts val="0"/>
              </a:spcAft>
              <a:buSzPts val="2400"/>
              <a:buChar char="○"/>
            </a:pPr>
            <a:r>
              <a:rPr lang="en"/>
              <a:t>Support analysis of data flow and control flow.</a:t>
            </a:r>
            <a:endParaRPr/>
          </a:p>
          <a:p>
            <a:pPr indent="-419100" lvl="0" marL="457200" rtl="0" algn="l">
              <a:spcBef>
                <a:spcPts val="0"/>
              </a:spcBef>
              <a:spcAft>
                <a:spcPts val="0"/>
              </a:spcAft>
              <a:buSzPts val="3000"/>
              <a:buChar char="●"/>
            </a:pPr>
            <a:r>
              <a:rPr lang="en"/>
              <a:t>Provide the capability of specifying end-to-end flows to support analyses:</a:t>
            </a:r>
            <a:endParaRPr/>
          </a:p>
          <a:p>
            <a:pPr indent="-381000" lvl="1" marL="914400" rtl="0" algn="l">
              <a:spcBef>
                <a:spcPts val="0"/>
              </a:spcBef>
              <a:spcAft>
                <a:spcPts val="0"/>
              </a:spcAft>
              <a:buSzPts val="2400"/>
              <a:buChar char="○"/>
            </a:pPr>
            <a:r>
              <a:rPr lang="en"/>
              <a:t>End-to-end timing and latency.</a:t>
            </a:r>
            <a:endParaRPr/>
          </a:p>
          <a:p>
            <a:pPr indent="-381000" lvl="1" marL="914400" rtl="0" algn="l">
              <a:spcBef>
                <a:spcPts val="0"/>
              </a:spcBef>
              <a:spcAft>
                <a:spcPts val="0"/>
              </a:spcAft>
              <a:buSzPts val="2400"/>
              <a:buChar char="○"/>
            </a:pPr>
            <a:r>
              <a:rPr lang="en"/>
              <a:t>Fault propagation.</a:t>
            </a:r>
            <a:endParaRPr/>
          </a:p>
          <a:p>
            <a:pPr indent="-381000" lvl="1" marL="914400" rtl="0" algn="l">
              <a:spcBef>
                <a:spcPts val="0"/>
              </a:spcBef>
              <a:spcAft>
                <a:spcPts val="0"/>
              </a:spcAft>
              <a:buSzPts val="2400"/>
              <a:buChar char="○"/>
            </a:pPr>
            <a:r>
              <a:rPr lang="en"/>
              <a:t>Resource management based on operational flows.</a:t>
            </a:r>
            <a:endParaRPr/>
          </a:p>
          <a:p>
            <a:pPr indent="-381000" lvl="1" marL="914400" rtl="0" algn="l">
              <a:spcBef>
                <a:spcPts val="0"/>
              </a:spcBef>
              <a:spcAft>
                <a:spcPts val="0"/>
              </a:spcAft>
              <a:buSzPts val="2400"/>
              <a:buChar char="○"/>
            </a:pPr>
            <a:r>
              <a:rPr lang="en"/>
              <a:t>Security based on information flows.</a:t>
            </a:r>
            <a:endParaRPr/>
          </a:p>
        </p:txBody>
      </p:sp>
      <p:sp>
        <p:nvSpPr>
          <p:cNvPr id="467" name="Google Shape;467;p6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 Sources, Paths, Sinks</a:t>
            </a:r>
            <a:endParaRPr/>
          </a:p>
        </p:txBody>
      </p:sp>
      <p:sp>
        <p:nvSpPr>
          <p:cNvPr id="473" name="Google Shape;473;p6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67"/>
          <p:cNvPicPr preferRelativeResize="0"/>
          <p:nvPr/>
        </p:nvPicPr>
        <p:blipFill>
          <a:blip r:embed="rId3">
            <a:alphaModFix/>
          </a:blip>
          <a:stretch>
            <a:fillRect/>
          </a:stretch>
        </p:blipFill>
        <p:spPr>
          <a:xfrm>
            <a:off x="569300" y="1537950"/>
            <a:ext cx="7812576" cy="524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Structure of Real-Time Systems</a:t>
            </a:r>
            <a:endParaRPr/>
          </a:p>
        </p:txBody>
      </p:sp>
      <p:sp>
        <p:nvSpPr>
          <p:cNvPr id="88" name="Google Shape;88;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4"/>
          <p:cNvSpPr/>
          <p:nvPr/>
        </p:nvSpPr>
        <p:spPr>
          <a:xfrm>
            <a:off x="3466950" y="1708800"/>
            <a:ext cx="2210100" cy="224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World</a:t>
            </a:r>
            <a:endParaRPr b="1" sz="2400"/>
          </a:p>
          <a:p>
            <a:pPr indent="0" lvl="0" marL="0" rtl="0" algn="l">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sp>
        <p:nvSpPr>
          <p:cNvPr id="90" name="Google Shape;90;p14"/>
          <p:cNvSpPr/>
          <p:nvPr/>
        </p:nvSpPr>
        <p:spPr>
          <a:xfrm>
            <a:off x="5928125" y="3068775"/>
            <a:ext cx="2210100" cy="210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Sensors</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sp>
        <p:nvSpPr>
          <p:cNvPr id="91" name="Google Shape;91;p14"/>
          <p:cNvSpPr/>
          <p:nvPr/>
        </p:nvSpPr>
        <p:spPr>
          <a:xfrm>
            <a:off x="3466950" y="4394525"/>
            <a:ext cx="2210100" cy="210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System (“Controller”)</a:t>
            </a:r>
            <a:endParaRPr b="1" sz="2400"/>
          </a:p>
          <a:p>
            <a:pPr indent="0" lvl="0" marL="0" rtl="0" algn="l">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sp>
        <p:nvSpPr>
          <p:cNvPr id="92" name="Google Shape;92;p14"/>
          <p:cNvSpPr/>
          <p:nvPr/>
        </p:nvSpPr>
        <p:spPr>
          <a:xfrm>
            <a:off x="855925" y="3068775"/>
            <a:ext cx="2210100" cy="210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Actuators</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p:txBody>
      </p:sp>
      <p:cxnSp>
        <p:nvCxnSpPr>
          <p:cNvPr id="93" name="Google Shape;93;p14"/>
          <p:cNvCxnSpPr>
            <a:stCxn id="90" idx="2"/>
            <a:endCxn id="91" idx="3"/>
          </p:cNvCxnSpPr>
          <p:nvPr/>
        </p:nvCxnSpPr>
        <p:spPr>
          <a:xfrm flipH="1">
            <a:off x="5677175" y="5176275"/>
            <a:ext cx="1356000" cy="272100"/>
          </a:xfrm>
          <a:prstGeom prst="straightConnector1">
            <a:avLst/>
          </a:prstGeom>
          <a:noFill/>
          <a:ln cap="flat" cmpd="sng" w="38100">
            <a:solidFill>
              <a:schemeClr val="dk2"/>
            </a:solidFill>
            <a:prstDash val="solid"/>
            <a:round/>
            <a:headEnd len="med" w="med" type="none"/>
            <a:tailEnd len="med" w="med" type="triangle"/>
          </a:ln>
        </p:spPr>
      </p:cxnSp>
      <p:cxnSp>
        <p:nvCxnSpPr>
          <p:cNvPr id="94" name="Google Shape;94;p14"/>
          <p:cNvCxnSpPr>
            <a:stCxn id="89" idx="3"/>
            <a:endCxn id="90" idx="0"/>
          </p:cNvCxnSpPr>
          <p:nvPr/>
        </p:nvCxnSpPr>
        <p:spPr>
          <a:xfrm>
            <a:off x="5677050" y="2830950"/>
            <a:ext cx="1356000" cy="237900"/>
          </a:xfrm>
          <a:prstGeom prst="straightConnector1">
            <a:avLst/>
          </a:prstGeom>
          <a:noFill/>
          <a:ln cap="flat" cmpd="sng" w="38100">
            <a:solidFill>
              <a:schemeClr val="dk2"/>
            </a:solidFill>
            <a:prstDash val="solid"/>
            <a:round/>
            <a:headEnd len="med" w="med" type="none"/>
            <a:tailEnd len="med" w="med" type="triangle"/>
          </a:ln>
        </p:spPr>
      </p:cxnSp>
      <p:cxnSp>
        <p:nvCxnSpPr>
          <p:cNvPr id="95" name="Google Shape;95;p14"/>
          <p:cNvCxnSpPr>
            <a:stCxn id="91" idx="1"/>
            <a:endCxn id="92" idx="2"/>
          </p:cNvCxnSpPr>
          <p:nvPr/>
        </p:nvCxnSpPr>
        <p:spPr>
          <a:xfrm rot="10800000">
            <a:off x="1960950" y="5176175"/>
            <a:ext cx="1506000" cy="272100"/>
          </a:xfrm>
          <a:prstGeom prst="straightConnector1">
            <a:avLst/>
          </a:prstGeom>
          <a:noFill/>
          <a:ln cap="flat" cmpd="sng" w="38100">
            <a:solidFill>
              <a:schemeClr val="dk2"/>
            </a:solidFill>
            <a:prstDash val="solid"/>
            <a:round/>
            <a:headEnd len="med" w="med" type="none"/>
            <a:tailEnd len="med" w="med" type="triangle"/>
          </a:ln>
        </p:spPr>
      </p:cxnSp>
      <p:cxnSp>
        <p:nvCxnSpPr>
          <p:cNvPr id="96" name="Google Shape;96;p14"/>
          <p:cNvCxnSpPr>
            <a:stCxn id="92" idx="0"/>
            <a:endCxn id="89" idx="1"/>
          </p:cNvCxnSpPr>
          <p:nvPr/>
        </p:nvCxnSpPr>
        <p:spPr>
          <a:xfrm flipH="1" rot="10800000">
            <a:off x="1960975" y="2830875"/>
            <a:ext cx="1506000" cy="237900"/>
          </a:xfrm>
          <a:prstGeom prst="straightConnector1">
            <a:avLst/>
          </a:prstGeom>
          <a:noFill/>
          <a:ln cap="flat" cmpd="sng" w="38100">
            <a:solidFill>
              <a:schemeClr val="dk2"/>
            </a:solidFill>
            <a:prstDash val="solid"/>
            <a:round/>
            <a:headEnd len="med" w="med" type="none"/>
            <a:tailEnd len="med" w="med" type="triangle"/>
          </a:ln>
        </p:spPr>
      </p:cxnSp>
      <p:pic>
        <p:nvPicPr>
          <p:cNvPr id="97" name="Google Shape;97;p14"/>
          <p:cNvPicPr preferRelativeResize="0"/>
          <p:nvPr/>
        </p:nvPicPr>
        <p:blipFill>
          <a:blip r:embed="rId3">
            <a:alphaModFix/>
          </a:blip>
          <a:stretch>
            <a:fillRect/>
          </a:stretch>
        </p:blipFill>
        <p:spPr>
          <a:xfrm>
            <a:off x="3986308" y="2118925"/>
            <a:ext cx="1171399" cy="1834127"/>
          </a:xfrm>
          <a:prstGeom prst="rect">
            <a:avLst/>
          </a:prstGeom>
          <a:noFill/>
          <a:ln>
            <a:noFill/>
          </a:ln>
        </p:spPr>
      </p:pic>
      <p:pic>
        <p:nvPicPr>
          <p:cNvPr id="98" name="Google Shape;98;p14"/>
          <p:cNvPicPr preferRelativeResize="0"/>
          <p:nvPr/>
        </p:nvPicPr>
        <p:blipFill>
          <a:blip r:embed="rId4">
            <a:alphaModFix/>
          </a:blip>
          <a:stretch>
            <a:fillRect/>
          </a:stretch>
        </p:blipFill>
        <p:spPr>
          <a:xfrm>
            <a:off x="6280175" y="3590125"/>
            <a:ext cx="1506000" cy="1506000"/>
          </a:xfrm>
          <a:prstGeom prst="rect">
            <a:avLst/>
          </a:prstGeom>
          <a:noFill/>
          <a:ln>
            <a:noFill/>
          </a:ln>
        </p:spPr>
      </p:pic>
      <p:pic>
        <p:nvPicPr>
          <p:cNvPr id="99" name="Google Shape;99;p14"/>
          <p:cNvPicPr preferRelativeResize="0"/>
          <p:nvPr/>
        </p:nvPicPr>
        <p:blipFill>
          <a:blip r:embed="rId5">
            <a:alphaModFix/>
          </a:blip>
          <a:stretch>
            <a:fillRect/>
          </a:stretch>
        </p:blipFill>
        <p:spPr>
          <a:xfrm>
            <a:off x="3698213" y="5342847"/>
            <a:ext cx="1747699" cy="1094600"/>
          </a:xfrm>
          <a:prstGeom prst="rect">
            <a:avLst/>
          </a:prstGeom>
          <a:noFill/>
          <a:ln>
            <a:noFill/>
          </a:ln>
        </p:spPr>
      </p:pic>
      <p:pic>
        <p:nvPicPr>
          <p:cNvPr id="100" name="Google Shape;100;p14"/>
          <p:cNvPicPr preferRelativeResize="0"/>
          <p:nvPr/>
        </p:nvPicPr>
        <p:blipFill>
          <a:blip r:embed="rId6">
            <a:alphaModFix/>
          </a:blip>
          <a:stretch>
            <a:fillRect/>
          </a:stretch>
        </p:blipFill>
        <p:spPr>
          <a:xfrm>
            <a:off x="1119325" y="3590125"/>
            <a:ext cx="1683298" cy="15060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68"/>
          <p:cNvPicPr preferRelativeResize="0"/>
          <p:nvPr/>
        </p:nvPicPr>
        <p:blipFill>
          <a:blip r:embed="rId3">
            <a:alphaModFix/>
          </a:blip>
          <a:stretch>
            <a:fillRect/>
          </a:stretch>
        </p:blipFill>
        <p:spPr>
          <a:xfrm>
            <a:off x="214613" y="1562225"/>
            <a:ext cx="8714775" cy="5133175"/>
          </a:xfrm>
          <a:prstGeom prst="rect">
            <a:avLst/>
          </a:prstGeom>
          <a:noFill/>
          <a:ln>
            <a:noFill/>
          </a:ln>
        </p:spPr>
      </p:pic>
      <p:sp>
        <p:nvSpPr>
          <p:cNvPr id="480" name="Google Shape;480;p6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 Implementation</a:t>
            </a:r>
            <a:endParaRPr/>
          </a:p>
        </p:txBody>
      </p:sp>
      <p:sp>
        <p:nvSpPr>
          <p:cNvPr id="481" name="Google Shape;481;p6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End to End Flow Example</a:t>
            </a:r>
            <a:endParaRPr/>
          </a:p>
        </p:txBody>
      </p:sp>
      <p:sp>
        <p:nvSpPr>
          <p:cNvPr id="487" name="Google Shape;487;p6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p69"/>
          <p:cNvPicPr preferRelativeResize="0"/>
          <p:nvPr/>
        </p:nvPicPr>
        <p:blipFill>
          <a:blip r:embed="rId3">
            <a:alphaModFix/>
          </a:blip>
          <a:stretch>
            <a:fillRect/>
          </a:stretch>
        </p:blipFill>
        <p:spPr>
          <a:xfrm>
            <a:off x="152400" y="1940738"/>
            <a:ext cx="8839198" cy="445154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Execution Platform Components</a:t>
            </a:r>
            <a:endParaRPr/>
          </a:p>
        </p:txBody>
      </p:sp>
      <p:sp>
        <p:nvSpPr>
          <p:cNvPr id="494" name="Google Shape;494;p7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70"/>
          <p:cNvPicPr preferRelativeResize="0"/>
          <p:nvPr/>
        </p:nvPicPr>
        <p:blipFill>
          <a:blip r:embed="rId3">
            <a:alphaModFix/>
          </a:blip>
          <a:stretch>
            <a:fillRect/>
          </a:stretch>
        </p:blipFill>
        <p:spPr>
          <a:xfrm>
            <a:off x="637500" y="1662713"/>
            <a:ext cx="7869007" cy="51355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Execution Platform Components</a:t>
            </a:r>
            <a:endParaRPr/>
          </a:p>
        </p:txBody>
      </p:sp>
      <p:sp>
        <p:nvSpPr>
          <p:cNvPr id="501" name="Google Shape;501;p7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Represent hardware components:</a:t>
            </a:r>
            <a:endParaRPr/>
          </a:p>
          <a:p>
            <a:pPr indent="-381000" lvl="1" marL="914400" rtl="0" algn="l">
              <a:spcBef>
                <a:spcPts val="0"/>
              </a:spcBef>
              <a:spcAft>
                <a:spcPts val="0"/>
              </a:spcAft>
              <a:buSzPts val="2400"/>
              <a:buChar char="○"/>
            </a:pPr>
            <a:r>
              <a:rPr lang="en"/>
              <a:t>Processor timing, hardware clock period/jitter</a:t>
            </a:r>
            <a:endParaRPr/>
          </a:p>
          <a:p>
            <a:pPr indent="-381000" lvl="1" marL="914400" rtl="0" algn="l">
              <a:spcBef>
                <a:spcPts val="0"/>
              </a:spcBef>
              <a:spcAft>
                <a:spcPts val="0"/>
              </a:spcAft>
              <a:buSzPts val="2400"/>
              <a:buChar char="○"/>
            </a:pPr>
            <a:r>
              <a:rPr lang="en"/>
              <a:t>Bus transmission time, latency</a:t>
            </a:r>
            <a:endParaRPr/>
          </a:p>
          <a:p>
            <a:pPr indent="-381000" lvl="1" marL="914400" rtl="0" algn="l">
              <a:spcBef>
                <a:spcPts val="0"/>
              </a:spcBef>
              <a:spcAft>
                <a:spcPts val="0"/>
              </a:spcAft>
              <a:buSzPts val="2400"/>
              <a:buChar char="○"/>
            </a:pPr>
            <a:r>
              <a:rPr lang="en"/>
              <a:t>Memory capacity, access time, RAM/ROM</a:t>
            </a:r>
            <a:endParaRPr/>
          </a:p>
          <a:p>
            <a:pPr indent="-419100" lvl="0" marL="457200" rtl="0" algn="l">
              <a:spcBef>
                <a:spcPts val="0"/>
              </a:spcBef>
              <a:spcAft>
                <a:spcPts val="0"/>
              </a:spcAft>
              <a:buSzPts val="3000"/>
              <a:buChar char="●"/>
            </a:pPr>
            <a:r>
              <a:rPr lang="en"/>
              <a:t>Represent logical resources:</a:t>
            </a:r>
            <a:endParaRPr/>
          </a:p>
          <a:p>
            <a:pPr indent="-381000" lvl="1" marL="914400" rtl="0" algn="l">
              <a:spcBef>
                <a:spcPts val="0"/>
              </a:spcBef>
              <a:spcAft>
                <a:spcPts val="0"/>
              </a:spcAft>
              <a:buSzPts val="2400"/>
              <a:buChar char="○"/>
            </a:pPr>
            <a:r>
              <a:rPr lang="en"/>
              <a:t>Thread scheduling policy of a processor.</a:t>
            </a:r>
            <a:endParaRPr/>
          </a:p>
          <a:p>
            <a:pPr indent="-381000" lvl="1" marL="914400" rtl="0" algn="l">
              <a:spcBef>
                <a:spcPts val="0"/>
              </a:spcBef>
              <a:spcAft>
                <a:spcPts val="0"/>
              </a:spcAft>
              <a:buSzPts val="2400"/>
              <a:buChar char="○"/>
            </a:pPr>
            <a:r>
              <a:rPr lang="en"/>
              <a:t>Communication protocol over a network connection.</a:t>
            </a:r>
            <a:endParaRPr/>
          </a:p>
          <a:p>
            <a:pPr indent="-381000" lvl="1" marL="914400" rtl="0" algn="l">
              <a:spcBef>
                <a:spcPts val="0"/>
              </a:spcBef>
              <a:spcAft>
                <a:spcPts val="0"/>
              </a:spcAft>
              <a:buSzPts val="2400"/>
              <a:buChar char="○"/>
            </a:pPr>
            <a:r>
              <a:rPr lang="en"/>
              <a:t>Transactional characteristics of a database modeled as a memory component.</a:t>
            </a:r>
            <a:endParaRPr/>
          </a:p>
          <a:p>
            <a:pPr indent="-381000" lvl="1" marL="914400" rtl="0" algn="l">
              <a:spcBef>
                <a:spcPts val="0"/>
              </a:spcBef>
              <a:spcAft>
                <a:spcPts val="0"/>
              </a:spcAft>
              <a:buSzPts val="2400"/>
              <a:buChar char="○"/>
            </a:pPr>
            <a:r>
              <a:rPr lang="en"/>
              <a:t>Virtual bus/processor represent only logical aspects.</a:t>
            </a:r>
            <a:endParaRPr/>
          </a:p>
          <a:p>
            <a:pPr indent="-419100" lvl="0" marL="457200" rtl="0" algn="l">
              <a:spcBef>
                <a:spcPts val="0"/>
              </a:spcBef>
              <a:spcAft>
                <a:spcPts val="0"/>
              </a:spcAft>
              <a:buSzPts val="3000"/>
              <a:buChar char="●"/>
            </a:pPr>
            <a:r>
              <a:rPr lang="en"/>
              <a:t>These two aspects reflected in properties applied to the components.</a:t>
            </a:r>
            <a:endParaRPr/>
          </a:p>
        </p:txBody>
      </p:sp>
      <p:sp>
        <p:nvSpPr>
          <p:cNvPr id="502" name="Google Shape;502;p7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7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Processor Components</a:t>
            </a:r>
            <a:endParaRPr/>
          </a:p>
        </p:txBody>
      </p:sp>
      <p:sp>
        <p:nvSpPr>
          <p:cNvPr id="508" name="Google Shape;508;p7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As a hardware component:</a:t>
            </a:r>
            <a:endParaRPr/>
          </a:p>
          <a:p>
            <a:pPr indent="-381000" lvl="1" marL="914400" rtl="0" algn="l">
              <a:spcBef>
                <a:spcPts val="0"/>
              </a:spcBef>
              <a:spcAft>
                <a:spcPts val="0"/>
              </a:spcAft>
              <a:buSzPts val="2400"/>
              <a:buChar char="○"/>
            </a:pPr>
            <a:r>
              <a:rPr lang="en"/>
              <a:t>Processors include a CPU, memory, bus, a hardware clock that can interrupt the processor</a:t>
            </a:r>
            <a:endParaRPr/>
          </a:p>
          <a:p>
            <a:pPr indent="-381000" lvl="1" marL="914400" rtl="0" algn="l">
              <a:spcBef>
                <a:spcPts val="0"/>
              </a:spcBef>
              <a:spcAft>
                <a:spcPts val="0"/>
              </a:spcAft>
              <a:buSzPts val="2400"/>
              <a:buChar char="○"/>
            </a:pPr>
            <a:r>
              <a:rPr lang="en"/>
              <a:t>Have a MIPS rating, size, weight</a:t>
            </a:r>
            <a:endParaRPr/>
          </a:p>
          <a:p>
            <a:pPr indent="-419100" lvl="0" marL="457200" rtl="0" algn="l">
              <a:spcBef>
                <a:spcPts val="0"/>
              </a:spcBef>
              <a:spcAft>
                <a:spcPts val="0"/>
              </a:spcAft>
              <a:buSzPts val="3000"/>
              <a:buChar char="●"/>
            </a:pPr>
            <a:r>
              <a:rPr lang="en"/>
              <a:t>As a logical resource:</a:t>
            </a:r>
            <a:endParaRPr/>
          </a:p>
          <a:p>
            <a:pPr indent="-381000" lvl="1" marL="914400" rtl="0" algn="l">
              <a:spcBef>
                <a:spcPts val="0"/>
              </a:spcBef>
              <a:spcAft>
                <a:spcPts val="0"/>
              </a:spcAft>
              <a:buSzPts val="2400"/>
              <a:buChar char="○"/>
            </a:pPr>
            <a:r>
              <a:rPr lang="en"/>
              <a:t>Processors schedule threads</a:t>
            </a:r>
            <a:endParaRPr/>
          </a:p>
          <a:p>
            <a:pPr indent="-381000" lvl="1" marL="914400" rtl="0" algn="l">
              <a:spcBef>
                <a:spcPts val="0"/>
              </a:spcBef>
              <a:spcAft>
                <a:spcPts val="0"/>
              </a:spcAft>
              <a:buSzPts val="2400"/>
              <a:buChar char="○"/>
            </a:pPr>
            <a:r>
              <a:rPr lang="en"/>
              <a:t>Processors execute software to provide scheduling and other runtime system functionality.</a:t>
            </a:r>
            <a:endParaRPr/>
          </a:p>
          <a:p>
            <a:pPr indent="-419100" lvl="0" marL="457200" rtl="0" algn="l">
              <a:spcBef>
                <a:spcPts val="0"/>
              </a:spcBef>
              <a:spcAft>
                <a:spcPts val="0"/>
              </a:spcAft>
              <a:buSzPts val="3000"/>
              <a:buChar char="●"/>
            </a:pPr>
            <a:r>
              <a:rPr lang="en"/>
              <a:t>Threads are bound to processors</a:t>
            </a:r>
            <a:endParaRPr/>
          </a:p>
          <a:p>
            <a:pPr indent="-419100" lvl="0" marL="457200" rtl="0" algn="l">
              <a:spcBef>
                <a:spcPts val="0"/>
              </a:spcBef>
              <a:spcAft>
                <a:spcPts val="0"/>
              </a:spcAft>
              <a:buSzPts val="3000"/>
              <a:buChar char="●"/>
            </a:pPr>
            <a:r>
              <a:rPr lang="en"/>
              <a:t>Processors may access memory and device components via buses, execute software associated with devices.</a:t>
            </a:r>
            <a:endParaRPr/>
          </a:p>
        </p:txBody>
      </p:sp>
      <p:sp>
        <p:nvSpPr>
          <p:cNvPr id="509" name="Google Shape;509;p7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Processor Properties</a:t>
            </a:r>
            <a:endParaRPr/>
          </a:p>
        </p:txBody>
      </p:sp>
      <p:sp>
        <p:nvSpPr>
          <p:cNvPr id="515" name="Google Shape;515;p7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Logical Resource (Thread Scheduling)</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Scheduling_Protocol =&gt; RMS;</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Thread_Swap_Execution_Time =&gt; 1.0ms;</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Cost of context switching</a:t>
            </a:r>
            <a:endParaRPr sz="1800"/>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Thread_Limit =&gt; 16; </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Allowed_Dispatch_Protocol =&gt; periodic;</a:t>
            </a:r>
            <a:endParaRPr>
              <a:latin typeface="Consolas"/>
              <a:ea typeface="Consolas"/>
              <a:cs typeface="Consolas"/>
              <a:sym typeface="Consolas"/>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Source_Text =&gt; “Linux-rt.c”;</a:t>
            </a:r>
            <a:endParaRPr>
              <a:latin typeface="Consolas"/>
              <a:ea typeface="Consolas"/>
              <a:cs typeface="Consolas"/>
              <a:sym typeface="Consolas"/>
            </a:endParaRPr>
          </a:p>
          <a:p>
            <a:pPr indent="-342900" lvl="2" marL="1371600" rtl="0" algn="l">
              <a:spcBef>
                <a:spcPts val="0"/>
              </a:spcBef>
              <a:spcAft>
                <a:spcPts val="0"/>
              </a:spcAft>
              <a:buSzPts val="1800"/>
              <a:buChar char="■"/>
            </a:pPr>
            <a:r>
              <a:rPr lang="en" sz="1800"/>
              <a:t>File containing the runtime system.</a:t>
            </a:r>
            <a:endParaRPr sz="1800"/>
          </a:p>
          <a:p>
            <a:pPr indent="-419100" lvl="0" marL="457200" rtl="0" algn="l">
              <a:spcBef>
                <a:spcPts val="0"/>
              </a:spcBef>
              <a:spcAft>
                <a:spcPts val="0"/>
              </a:spcAft>
              <a:buSzPts val="3000"/>
              <a:buChar char="●"/>
            </a:pPr>
            <a:r>
              <a:rPr lang="en"/>
              <a:t>Hardware Component (Clock Properties)</a:t>
            </a:r>
            <a:endParaRPr/>
          </a:p>
          <a:p>
            <a:pPr indent="-381000" lvl="1" marL="914400" rtl="0" algn="l">
              <a:spcBef>
                <a:spcPts val="0"/>
              </a:spcBef>
              <a:spcAft>
                <a:spcPts val="0"/>
              </a:spcAft>
              <a:buSzPts val="2400"/>
              <a:buChar char="○"/>
            </a:pPr>
            <a:r>
              <a:rPr lang="en"/>
              <a:t>Clock_Period =&gt; 10ms;</a:t>
            </a:r>
            <a:endParaRPr/>
          </a:p>
          <a:p>
            <a:pPr indent="-342900" lvl="2" marL="1371600" rtl="0" algn="l">
              <a:spcBef>
                <a:spcPts val="0"/>
              </a:spcBef>
              <a:spcAft>
                <a:spcPts val="0"/>
              </a:spcAft>
              <a:buSzPts val="1800"/>
              <a:buChar char="■"/>
            </a:pPr>
            <a:r>
              <a:rPr lang="en" sz="1800"/>
              <a:t>Time between two interrupts.</a:t>
            </a:r>
            <a:endParaRPr sz="1800"/>
          </a:p>
          <a:p>
            <a:pPr indent="-381000" lvl="1" marL="914400" rtl="0" algn="l">
              <a:spcBef>
                <a:spcPts val="0"/>
              </a:spcBef>
              <a:spcAft>
                <a:spcPts val="0"/>
              </a:spcAft>
              <a:buSzPts val="2400"/>
              <a:buChar char="○"/>
            </a:pPr>
            <a:r>
              <a:rPr lang="en"/>
              <a:t>Clock_Jitter =&gt; 2ms;</a:t>
            </a:r>
            <a:endParaRPr/>
          </a:p>
          <a:p>
            <a:pPr indent="-342900" lvl="2" marL="1371600" rtl="0" algn="l">
              <a:spcBef>
                <a:spcPts val="0"/>
              </a:spcBef>
              <a:spcAft>
                <a:spcPts val="0"/>
              </a:spcAft>
              <a:buSzPts val="1800"/>
              <a:buChar char="■"/>
            </a:pPr>
            <a:r>
              <a:rPr lang="en" sz="1800"/>
              <a:t>Difference </a:t>
            </a:r>
            <a:r>
              <a:rPr lang="en" sz="1800"/>
              <a:t>between</a:t>
            </a:r>
            <a:r>
              <a:rPr lang="en" sz="1800"/>
              <a:t> interrupt handling start in multicore system.</a:t>
            </a:r>
            <a:endParaRPr sz="18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6" name="Google Shape;516;p7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 Components</a:t>
            </a:r>
            <a:endParaRPr/>
          </a:p>
        </p:txBody>
      </p:sp>
      <p:sp>
        <p:nvSpPr>
          <p:cNvPr id="522" name="Google Shape;522;p7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As a hardware component:</a:t>
            </a:r>
            <a:endParaRPr/>
          </a:p>
          <a:p>
            <a:pPr indent="-381000" lvl="1" marL="914400" rtl="0" algn="l">
              <a:spcBef>
                <a:spcPts val="0"/>
              </a:spcBef>
              <a:spcAft>
                <a:spcPts val="0"/>
              </a:spcAft>
              <a:buSzPts val="2400"/>
              <a:buChar char="○"/>
            </a:pPr>
            <a:r>
              <a:rPr lang="en"/>
              <a:t>A bus provides the physical connection between hardware components.</a:t>
            </a:r>
            <a:endParaRPr/>
          </a:p>
          <a:p>
            <a:pPr indent="-381000" lvl="1" marL="914400" rtl="0" algn="l">
              <a:spcBef>
                <a:spcPts val="0"/>
              </a:spcBef>
              <a:spcAft>
                <a:spcPts val="0"/>
              </a:spcAft>
              <a:buSzPts val="2400"/>
              <a:buChar char="○"/>
            </a:pPr>
            <a:r>
              <a:rPr lang="en"/>
              <a:t>Inside a hardware component, e.g., PCI bus in a PC.</a:t>
            </a:r>
            <a:endParaRPr/>
          </a:p>
          <a:p>
            <a:pPr indent="-381000" lvl="1" marL="914400" rtl="0" algn="l">
              <a:spcBef>
                <a:spcPts val="0"/>
              </a:spcBef>
              <a:spcAft>
                <a:spcPts val="0"/>
              </a:spcAft>
              <a:buSzPts val="2400"/>
              <a:buChar char="○"/>
            </a:pPr>
            <a:r>
              <a:rPr lang="en"/>
              <a:t>Between hardware components, e.g., a USB connection between a PC and a camera.</a:t>
            </a:r>
            <a:endParaRPr/>
          </a:p>
          <a:p>
            <a:pPr indent="-419100" lvl="0" marL="457200" rtl="0" algn="l">
              <a:spcBef>
                <a:spcPts val="0"/>
              </a:spcBef>
              <a:spcAft>
                <a:spcPts val="0"/>
              </a:spcAft>
              <a:buSzPts val="3000"/>
              <a:buChar char="●"/>
            </a:pPr>
            <a:r>
              <a:rPr lang="en"/>
              <a:t>As a logical resource:</a:t>
            </a:r>
            <a:endParaRPr/>
          </a:p>
          <a:p>
            <a:pPr indent="-381000" lvl="1" marL="914400" rtl="0" algn="l">
              <a:spcBef>
                <a:spcPts val="0"/>
              </a:spcBef>
              <a:spcAft>
                <a:spcPts val="0"/>
              </a:spcAft>
              <a:buSzPts val="2400"/>
              <a:buChar char="○"/>
            </a:pPr>
            <a:r>
              <a:rPr lang="en"/>
              <a:t>A bus represents the protocol(s) by which connected components communicate.</a:t>
            </a:r>
            <a:endParaRPr/>
          </a:p>
          <a:p>
            <a:pPr indent="-419100" lvl="0" marL="457200" rtl="0" algn="l">
              <a:spcBef>
                <a:spcPts val="0"/>
              </a:spcBef>
              <a:spcAft>
                <a:spcPts val="0"/>
              </a:spcAft>
              <a:buSzPts val="3000"/>
              <a:buChar char="●"/>
            </a:pPr>
            <a:r>
              <a:rPr lang="en"/>
              <a:t>Components are connected to a bus with a bus access connection.</a:t>
            </a:r>
            <a:endParaRPr/>
          </a:p>
          <a:p>
            <a:pPr indent="-381000" lvl="1" marL="914400" rtl="0" algn="l">
              <a:spcBef>
                <a:spcPts val="0"/>
              </a:spcBef>
              <a:spcAft>
                <a:spcPts val="0"/>
              </a:spcAft>
              <a:buSzPts val="2400"/>
              <a:buChar char="○"/>
            </a:pPr>
            <a:r>
              <a:rPr lang="en"/>
              <a:t>A bus is shared by all components that access it.</a:t>
            </a:r>
            <a:endParaRPr/>
          </a:p>
          <a:p>
            <a:pPr indent="0" lvl="0" marL="0" rtl="0" algn="l">
              <a:spcBef>
                <a:spcPts val="600"/>
              </a:spcBef>
              <a:spcAft>
                <a:spcPts val="0"/>
              </a:spcAft>
              <a:buNone/>
            </a:pPr>
            <a:r>
              <a:t/>
            </a:r>
            <a:endParaRPr/>
          </a:p>
        </p:txBody>
      </p:sp>
      <p:sp>
        <p:nvSpPr>
          <p:cNvPr id="523" name="Google Shape;523;p7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 Properties</a:t>
            </a:r>
            <a:endParaRPr/>
          </a:p>
        </p:txBody>
      </p:sp>
      <p:sp>
        <p:nvSpPr>
          <p:cNvPr id="529" name="Google Shape;529;p7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Logical Resource</a:t>
            </a:r>
            <a:endParaRPr/>
          </a:p>
          <a:p>
            <a:pPr indent="-381000" lvl="1" marL="914400" rtl="0" algn="l">
              <a:spcBef>
                <a:spcPts val="0"/>
              </a:spcBef>
              <a:spcAft>
                <a:spcPts val="0"/>
              </a:spcAft>
              <a:buSzPts val="2400"/>
              <a:buChar char="○"/>
            </a:pPr>
            <a:r>
              <a:rPr lang="en"/>
              <a:t>Constraints on transported content</a:t>
            </a:r>
            <a:endParaRPr/>
          </a:p>
          <a:p>
            <a:pPr indent="-368300" lvl="2" marL="1371600" rtl="0" algn="l">
              <a:spcBef>
                <a:spcPts val="0"/>
              </a:spcBef>
              <a:spcAft>
                <a:spcPts val="0"/>
              </a:spcAft>
              <a:buSzPts val="2200"/>
              <a:buFont typeface="Consolas"/>
              <a:buChar char="■"/>
            </a:pPr>
            <a:r>
              <a:rPr lang="en" sz="2200">
                <a:latin typeface="Consolas"/>
                <a:ea typeface="Consolas"/>
                <a:cs typeface="Consolas"/>
                <a:sym typeface="Consolas"/>
              </a:rPr>
              <a:t>Allowed_Connection_Type =&gt; (Port_Connection, Data_Access_Connection);</a:t>
            </a:r>
            <a:endParaRPr sz="2200">
              <a:latin typeface="Consolas"/>
              <a:ea typeface="Consolas"/>
              <a:cs typeface="Consolas"/>
              <a:sym typeface="Consolas"/>
            </a:endParaRPr>
          </a:p>
          <a:p>
            <a:pPr indent="-342900" lvl="3" marL="1828800" rtl="0" algn="l">
              <a:spcBef>
                <a:spcPts val="0"/>
              </a:spcBef>
              <a:spcAft>
                <a:spcPts val="0"/>
              </a:spcAft>
              <a:buSzPts val="1800"/>
              <a:buChar char="●"/>
            </a:pPr>
            <a:r>
              <a:rPr lang="en"/>
              <a:t>What can be transmitted over the bus?</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Allowed_Message_Size =&gt; 0B..1KB;</a:t>
            </a:r>
            <a:endParaRPr>
              <a:latin typeface="Consolas"/>
              <a:ea typeface="Consolas"/>
              <a:cs typeface="Consolas"/>
              <a:sym typeface="Consolas"/>
            </a:endParaRPr>
          </a:p>
          <a:p>
            <a:pPr indent="-381000" lvl="1" marL="914400" rtl="0" algn="l">
              <a:spcBef>
                <a:spcPts val="0"/>
              </a:spcBef>
              <a:spcAft>
                <a:spcPts val="0"/>
              </a:spcAft>
              <a:buSzPts val="2400"/>
              <a:buChar char="○"/>
            </a:pPr>
            <a:r>
              <a:rPr lang="en"/>
              <a:t>Protocols and protocol properties </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Provided_Connection_Quality_of_Service =&gt; (OrderedDelivery);</a:t>
            </a:r>
            <a:endParaRPr>
              <a:latin typeface="Consolas"/>
              <a:ea typeface="Consolas"/>
              <a:cs typeface="Consolas"/>
              <a:sym typeface="Consolas"/>
            </a:endParaRPr>
          </a:p>
          <a:p>
            <a:pPr indent="-342900" lvl="3" marL="1828800" rtl="0" algn="l">
              <a:spcBef>
                <a:spcPts val="0"/>
              </a:spcBef>
              <a:spcAft>
                <a:spcPts val="0"/>
              </a:spcAft>
              <a:buSzPts val="1800"/>
              <a:buChar char="●"/>
            </a:pPr>
            <a:r>
              <a:rPr lang="en"/>
              <a:t>Supported protocols and QoS</a:t>
            </a:r>
            <a:endParaRPr>
              <a:latin typeface="Consolas"/>
              <a:ea typeface="Consolas"/>
              <a:cs typeface="Consolas"/>
              <a:sym typeface="Consolas"/>
            </a:endParaRPr>
          </a:p>
        </p:txBody>
      </p:sp>
      <p:sp>
        <p:nvSpPr>
          <p:cNvPr id="530" name="Google Shape;530;p7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 Properties</a:t>
            </a:r>
            <a:endParaRPr/>
          </a:p>
        </p:txBody>
      </p:sp>
      <p:sp>
        <p:nvSpPr>
          <p:cNvPr id="536" name="Google Shape;536;p7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a:p>
          <a:p>
            <a:pPr indent="-419100" lvl="0" marL="457200" rtl="0" algn="l">
              <a:spcBef>
                <a:spcPts val="600"/>
              </a:spcBef>
              <a:spcAft>
                <a:spcPts val="0"/>
              </a:spcAft>
              <a:buSzPts val="3000"/>
              <a:buChar char="●"/>
            </a:pPr>
            <a:r>
              <a:rPr lang="en"/>
              <a:t>Hardware Component</a:t>
            </a:r>
            <a:endParaRPr/>
          </a:p>
          <a:p>
            <a:pPr indent="-381000" lvl="1" marL="914400" rtl="0" algn="l">
              <a:spcBef>
                <a:spcPts val="0"/>
              </a:spcBef>
              <a:spcAft>
                <a:spcPts val="0"/>
              </a:spcAft>
              <a:buSzPts val="2400"/>
              <a:buChar char="○"/>
            </a:pPr>
            <a:r>
              <a:rPr lang="en"/>
              <a:t>Constraints on physical connectivity</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Allowed_Physical_Access =&gt; (processor, memory);</a:t>
            </a:r>
            <a:endParaRPr>
              <a:latin typeface="Consolas"/>
              <a:ea typeface="Consolas"/>
              <a:cs typeface="Consolas"/>
              <a:sym typeface="Consolas"/>
            </a:endParaRPr>
          </a:p>
          <a:p>
            <a:pPr indent="-342900" lvl="3" marL="1828800" rtl="0" algn="l">
              <a:spcBef>
                <a:spcPts val="0"/>
              </a:spcBef>
              <a:spcAft>
                <a:spcPts val="0"/>
              </a:spcAft>
              <a:buSzPts val="1800"/>
              <a:buChar char="●"/>
            </a:pPr>
            <a:r>
              <a:rPr lang="en"/>
              <a:t>What may be connected to the bus.</a:t>
            </a:r>
            <a:endParaRPr/>
          </a:p>
          <a:p>
            <a:pPr indent="-381000" lvl="1" marL="914400" rtl="0" algn="l">
              <a:spcBef>
                <a:spcPts val="0"/>
              </a:spcBef>
              <a:spcAft>
                <a:spcPts val="0"/>
              </a:spcAft>
              <a:buSzPts val="2400"/>
              <a:buChar char="○"/>
            </a:pPr>
            <a:r>
              <a:rPr lang="en"/>
              <a:t>Properties related to data transmission time</a:t>
            </a:r>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Transmission_Time </a:t>
            </a:r>
            <a:endParaRPr>
              <a:latin typeface="Consolas"/>
              <a:ea typeface="Consolas"/>
              <a:cs typeface="Consolas"/>
              <a:sym typeface="Consolas"/>
            </a:endParaRPr>
          </a:p>
          <a:p>
            <a:pPr indent="-381000" lvl="2" marL="1371600" rtl="0" algn="l">
              <a:spcBef>
                <a:spcPts val="0"/>
              </a:spcBef>
              <a:spcAft>
                <a:spcPts val="0"/>
              </a:spcAft>
              <a:buSzPts val="2400"/>
              <a:buFont typeface="Consolas"/>
              <a:buChar char="■"/>
            </a:pPr>
            <a:r>
              <a:rPr lang="en">
                <a:latin typeface="Consolas"/>
                <a:ea typeface="Consolas"/>
                <a:cs typeface="Consolas"/>
                <a:sym typeface="Consolas"/>
              </a:rPr>
              <a:t>Latency</a:t>
            </a:r>
            <a:endParaRPr>
              <a:latin typeface="Consolas"/>
              <a:ea typeface="Consolas"/>
              <a:cs typeface="Consolas"/>
              <a:sym typeface="Consolas"/>
            </a:endParaRPr>
          </a:p>
        </p:txBody>
      </p:sp>
      <p:sp>
        <p:nvSpPr>
          <p:cNvPr id="537" name="Google Shape;537;p7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Memory Components</a:t>
            </a:r>
            <a:endParaRPr/>
          </a:p>
        </p:txBody>
      </p:sp>
      <p:sp>
        <p:nvSpPr>
          <p:cNvPr id="543" name="Google Shape;543;p7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a:t>
            </a:r>
            <a:r>
              <a:rPr lang="en"/>
              <a:t>epresent randomly accessible physical storage (e.g. RAM, ROM).</a:t>
            </a:r>
            <a:endParaRPr/>
          </a:p>
          <a:p>
            <a:pPr indent="-419100" lvl="0" marL="457200" rtl="0" algn="l">
              <a:spcBef>
                <a:spcPts val="0"/>
              </a:spcBef>
              <a:spcAft>
                <a:spcPts val="0"/>
              </a:spcAft>
              <a:buSzPts val="3000"/>
              <a:buChar char="●"/>
            </a:pPr>
            <a:r>
              <a:rPr lang="en"/>
              <a:t>May also be used to model complex permanent storage (e.g. disks, database).</a:t>
            </a:r>
            <a:endParaRPr/>
          </a:p>
          <a:p>
            <a:pPr indent="-419100" lvl="0" marL="457200" rtl="0" algn="l">
              <a:spcBef>
                <a:spcPts val="0"/>
              </a:spcBef>
              <a:spcAft>
                <a:spcPts val="0"/>
              </a:spcAft>
              <a:buSzPts val="3000"/>
              <a:buChar char="●"/>
            </a:pPr>
            <a:r>
              <a:rPr lang="en"/>
              <a:t>Processes must be in memory at startup to be executed.</a:t>
            </a:r>
            <a:endParaRPr/>
          </a:p>
          <a:p>
            <a:pPr indent="-381000" lvl="1" marL="914400" rtl="0" algn="l">
              <a:spcBef>
                <a:spcPts val="0"/>
              </a:spcBef>
              <a:spcAft>
                <a:spcPts val="0"/>
              </a:spcAft>
              <a:buSzPts val="2400"/>
              <a:buChar char="○"/>
            </a:pPr>
            <a:r>
              <a:rPr lang="en"/>
              <a:t>Stored permanently in ROM, loaded into RAM.</a:t>
            </a:r>
            <a:endParaRPr/>
          </a:p>
          <a:p>
            <a:pPr indent="-419100" lvl="0" marL="457200" rtl="0" algn="l">
              <a:spcBef>
                <a:spcPts val="0"/>
              </a:spcBef>
              <a:spcAft>
                <a:spcPts val="0"/>
              </a:spcAft>
              <a:buSzPts val="3000"/>
              <a:buChar char="●"/>
            </a:pPr>
            <a:r>
              <a:rPr lang="en"/>
              <a:t>Processors need access to memory.</a:t>
            </a:r>
            <a:endParaRPr/>
          </a:p>
          <a:p>
            <a:pPr indent="-381000" lvl="1" marL="914400" rtl="0" algn="l">
              <a:spcBef>
                <a:spcPts val="0"/>
              </a:spcBef>
              <a:spcAft>
                <a:spcPts val="0"/>
              </a:spcAft>
              <a:buSzPts val="2400"/>
              <a:buChar char="○"/>
            </a:pPr>
            <a:r>
              <a:rPr lang="en"/>
              <a:t>Processor and memory connected via a shared bus.</a:t>
            </a:r>
            <a:endParaRPr/>
          </a:p>
          <a:p>
            <a:pPr indent="-381000" lvl="1" marL="914400" rtl="0" algn="l">
              <a:spcBef>
                <a:spcPts val="0"/>
              </a:spcBef>
              <a:spcAft>
                <a:spcPts val="0"/>
              </a:spcAft>
              <a:buSzPts val="2400"/>
              <a:buChar char="○"/>
            </a:pPr>
            <a:r>
              <a:rPr lang="en"/>
              <a:t>Memory is contained in the processor.</a:t>
            </a:r>
            <a:endParaRPr/>
          </a:p>
          <a:p>
            <a:pPr indent="0" lvl="0" marL="0" rtl="0" algn="l">
              <a:spcBef>
                <a:spcPts val="600"/>
              </a:spcBef>
              <a:spcAft>
                <a:spcPts val="0"/>
              </a:spcAft>
              <a:buNone/>
            </a:pPr>
            <a:r>
              <a:t/>
            </a:r>
            <a:endParaRPr/>
          </a:p>
        </p:txBody>
      </p:sp>
      <p:sp>
        <p:nvSpPr>
          <p:cNvPr id="544" name="Google Shape;544;p7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Concepts</a:t>
            </a:r>
            <a:endParaRPr/>
          </a:p>
        </p:txBody>
      </p:sp>
      <p:sp>
        <p:nvSpPr>
          <p:cNvPr id="106" name="Google Shape;106;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Repeatedly sample inputs, assess system state, and generate output.</a:t>
            </a:r>
            <a:endParaRPr/>
          </a:p>
          <a:p>
            <a:pPr indent="-419100" lvl="0" marL="457200" rtl="0" algn="l">
              <a:spcBef>
                <a:spcPts val="0"/>
              </a:spcBef>
              <a:spcAft>
                <a:spcPts val="0"/>
              </a:spcAft>
              <a:buSzPts val="3000"/>
              <a:buChar char="●"/>
            </a:pPr>
            <a:r>
              <a:rPr lang="en"/>
              <a:t>Sampling Rate: Rate at which the cycle takes place.</a:t>
            </a:r>
            <a:endParaRPr/>
          </a:p>
          <a:p>
            <a:pPr indent="-381000" lvl="1" marL="914400" rtl="0" algn="l">
              <a:spcBef>
                <a:spcPts val="0"/>
              </a:spcBef>
              <a:spcAft>
                <a:spcPts val="0"/>
              </a:spcAft>
              <a:buSzPts val="2400"/>
              <a:buChar char="○"/>
            </a:pPr>
            <a:r>
              <a:rPr lang="en"/>
              <a:t>Goal is often to approximate </a:t>
            </a:r>
            <a:r>
              <a:rPr i="1" lang="en"/>
              <a:t>continuous assessment</a:t>
            </a:r>
            <a:r>
              <a:rPr lang="en"/>
              <a:t> </a:t>
            </a:r>
            <a:endParaRPr/>
          </a:p>
          <a:p>
            <a:pPr indent="-381000" lvl="1" marL="914400" rtl="0" algn="l">
              <a:spcBef>
                <a:spcPts val="0"/>
              </a:spcBef>
              <a:spcAft>
                <a:spcPts val="0"/>
              </a:spcAft>
              <a:buSzPts val="2400"/>
              <a:buChar char="○"/>
            </a:pPr>
            <a:r>
              <a:rPr lang="en"/>
              <a:t>Sampling rate must be “fast enough” </a:t>
            </a:r>
            <a:endParaRPr/>
          </a:p>
          <a:p>
            <a:pPr indent="-381000" lvl="2" marL="1371600" rtl="0" algn="l">
              <a:spcBef>
                <a:spcPts val="0"/>
              </a:spcBef>
              <a:spcAft>
                <a:spcPts val="0"/>
              </a:spcAft>
              <a:buSzPts val="2400"/>
              <a:buChar char="■"/>
            </a:pPr>
            <a:r>
              <a:rPr lang="en"/>
              <a:t>(for good approximation)</a:t>
            </a:r>
            <a:endParaRPr/>
          </a:p>
          <a:p>
            <a:pPr indent="-381000" lvl="1" marL="914400" rtl="0" algn="l">
              <a:spcBef>
                <a:spcPts val="0"/>
              </a:spcBef>
              <a:spcAft>
                <a:spcPts val="0"/>
              </a:spcAft>
              <a:buSzPts val="2400"/>
              <a:buChar char="○"/>
            </a:pPr>
            <a:r>
              <a:rPr lang="en"/>
              <a:t>Rate depends on speed of computations.</a:t>
            </a:r>
            <a:endParaRPr/>
          </a:p>
        </p:txBody>
      </p:sp>
      <p:sp>
        <p:nvSpPr>
          <p:cNvPr id="107" name="Google Shape;107;p1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Bringing Software and Execution Platform Together</a:t>
            </a:r>
            <a:endParaRPr/>
          </a:p>
        </p:txBody>
      </p:sp>
      <p:sp>
        <p:nvSpPr>
          <p:cNvPr id="550" name="Google Shape;550;p7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a:t>
            </a:r>
            <a:r>
              <a:rPr lang="en"/>
              <a:t>oftware relies on computational resources for execution of threads and communication among threads/between threads and devices.</a:t>
            </a:r>
            <a:endParaRPr/>
          </a:p>
          <a:p>
            <a:pPr indent="-419100" lvl="0" marL="457200" rtl="0" algn="l">
              <a:spcBef>
                <a:spcPts val="0"/>
              </a:spcBef>
              <a:spcAft>
                <a:spcPts val="0"/>
              </a:spcAft>
              <a:buSzPts val="3000"/>
              <a:buChar char="●"/>
            </a:pPr>
            <a:r>
              <a:rPr lang="en"/>
              <a:t>In a model, software and execution platform often form independent system hierarchies.</a:t>
            </a:r>
            <a:endParaRPr/>
          </a:p>
          <a:p>
            <a:pPr indent="-381000" lvl="1" marL="914400" rtl="0" algn="l">
              <a:spcBef>
                <a:spcPts val="0"/>
              </a:spcBef>
              <a:spcAft>
                <a:spcPts val="0"/>
              </a:spcAft>
              <a:buSzPts val="2400"/>
              <a:buChar char="○"/>
            </a:pPr>
            <a:r>
              <a:rPr lang="en"/>
              <a:t>AADL provides binding properties to describe how software components are allocated to the execution platform.</a:t>
            </a:r>
            <a:endParaRPr/>
          </a:p>
        </p:txBody>
      </p:sp>
      <p:sp>
        <p:nvSpPr>
          <p:cNvPr id="551" name="Google Shape;551;p7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Binding Properties</a:t>
            </a:r>
            <a:endParaRPr/>
          </a:p>
        </p:txBody>
      </p:sp>
      <p:sp>
        <p:nvSpPr>
          <p:cNvPr id="557" name="Google Shape;557;p7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Map software elements to platform elements using binding properties:</a:t>
            </a:r>
            <a:endParaRPr/>
          </a:p>
          <a:p>
            <a:pPr indent="-381000" lvl="1" marL="914400" rtl="0" algn="l">
              <a:spcBef>
                <a:spcPts val="0"/>
              </a:spcBef>
              <a:spcAft>
                <a:spcPts val="0"/>
              </a:spcAft>
              <a:buSzPts val="2400"/>
              <a:buChar char="○"/>
            </a:pPr>
            <a:r>
              <a:rPr lang="en">
                <a:latin typeface="Consolas"/>
                <a:ea typeface="Consolas"/>
                <a:cs typeface="Consolas"/>
                <a:sym typeface="Consolas"/>
              </a:rPr>
              <a:t>Actual_Processor_Binding</a:t>
            </a:r>
            <a:r>
              <a:rPr lang="en"/>
              <a:t> </a:t>
            </a:r>
            <a:endParaRPr/>
          </a:p>
          <a:p>
            <a:pPr indent="-381000" lvl="2" marL="1371600" rtl="0" algn="l">
              <a:spcBef>
                <a:spcPts val="0"/>
              </a:spcBef>
              <a:spcAft>
                <a:spcPts val="0"/>
              </a:spcAft>
              <a:buSzPts val="2400"/>
              <a:buChar char="■"/>
            </a:pPr>
            <a:r>
              <a:rPr lang="en"/>
              <a:t>Specify which processor schedules and executes a thread or executes a device driver.</a:t>
            </a:r>
            <a:endParaRPr/>
          </a:p>
          <a:p>
            <a:pPr indent="-381000" lvl="1" marL="914400" rtl="0" algn="l">
              <a:spcBef>
                <a:spcPts val="0"/>
              </a:spcBef>
              <a:spcAft>
                <a:spcPts val="0"/>
              </a:spcAft>
              <a:buSzPts val="2400"/>
              <a:buChar char="○"/>
            </a:pPr>
            <a:r>
              <a:rPr lang="en">
                <a:latin typeface="Consolas"/>
                <a:ea typeface="Consolas"/>
                <a:cs typeface="Consolas"/>
                <a:sym typeface="Consolas"/>
              </a:rPr>
              <a:t>Actual_Memory_Binding</a:t>
            </a:r>
            <a:r>
              <a:rPr lang="en"/>
              <a:t> </a:t>
            </a:r>
            <a:endParaRPr/>
          </a:p>
          <a:p>
            <a:pPr indent="-381000" lvl="2" marL="1371600" rtl="0" algn="l">
              <a:spcBef>
                <a:spcPts val="0"/>
              </a:spcBef>
              <a:spcAft>
                <a:spcPts val="0"/>
              </a:spcAft>
              <a:buSzPts val="2400"/>
              <a:buChar char="■"/>
            </a:pPr>
            <a:r>
              <a:rPr lang="en"/>
              <a:t>Specify the memory components in which executable code (process components) and data (data component) reside.</a:t>
            </a:r>
            <a:endParaRPr/>
          </a:p>
          <a:p>
            <a:pPr indent="-381000" lvl="1" marL="914400" rtl="0" algn="l">
              <a:spcBef>
                <a:spcPts val="0"/>
              </a:spcBef>
              <a:spcAft>
                <a:spcPts val="0"/>
              </a:spcAft>
              <a:buSzPts val="2400"/>
              <a:buChar char="○"/>
            </a:pPr>
            <a:r>
              <a:rPr lang="en">
                <a:latin typeface="Consolas"/>
                <a:ea typeface="Consolas"/>
                <a:cs typeface="Consolas"/>
                <a:sym typeface="Consolas"/>
              </a:rPr>
              <a:t>Actual_Connection_Binding</a:t>
            </a:r>
            <a:r>
              <a:rPr lang="en"/>
              <a:t> </a:t>
            </a:r>
            <a:endParaRPr/>
          </a:p>
          <a:p>
            <a:pPr indent="-381000" lvl="2" marL="1371600" rtl="0" algn="l">
              <a:spcBef>
                <a:spcPts val="0"/>
              </a:spcBef>
              <a:spcAft>
                <a:spcPts val="0"/>
              </a:spcAft>
              <a:buSzPts val="2400"/>
              <a:buChar char="■"/>
            </a:pPr>
            <a:r>
              <a:rPr lang="en"/>
              <a:t>Specify the communication channels that are used by logical connections.</a:t>
            </a:r>
            <a:endParaRPr/>
          </a:p>
        </p:txBody>
      </p:sp>
      <p:sp>
        <p:nvSpPr>
          <p:cNvPr id="558" name="Google Shape;558;p7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80"/>
          <p:cNvSpPr txBox="1"/>
          <p:nvPr/>
        </p:nvSpPr>
        <p:spPr>
          <a:xfrm>
            <a:off x="1549000" y="1562250"/>
            <a:ext cx="6566700" cy="4329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AutoNum type="arabicPeriod"/>
            </a:pPr>
            <a:r>
              <a:rPr b="1" lang="en" sz="3000">
                <a:solidFill>
                  <a:srgbClr val="FFFFFF"/>
                </a:solidFill>
              </a:rPr>
              <a:t>Open OSATE Framework</a:t>
            </a:r>
            <a:endParaRPr b="1" sz="3000">
              <a:solidFill>
                <a:srgbClr val="FFFFFF"/>
              </a:solidFill>
            </a:endParaRPr>
          </a:p>
          <a:p>
            <a:pPr indent="-419100" lvl="0" marL="457200" rtl="0" algn="l">
              <a:spcBef>
                <a:spcPts val="0"/>
              </a:spcBef>
              <a:spcAft>
                <a:spcPts val="0"/>
              </a:spcAft>
              <a:buClr>
                <a:srgbClr val="FFFFFF"/>
              </a:buClr>
              <a:buSzPts val="3000"/>
              <a:buAutoNum type="arabicPeriod"/>
            </a:pPr>
            <a:r>
              <a:rPr b="1" lang="en" sz="3000">
                <a:solidFill>
                  <a:srgbClr val="FFFFFF"/>
                </a:solidFill>
              </a:rPr>
              <a:t>Go over Toy Example</a:t>
            </a:r>
            <a:endParaRPr b="1" sz="3000">
              <a:solidFill>
                <a:srgbClr val="FFFFFF"/>
              </a:solidFill>
            </a:endParaRPr>
          </a:p>
          <a:p>
            <a:pPr indent="-419100" lvl="0" marL="457200" rtl="0" algn="l">
              <a:spcBef>
                <a:spcPts val="0"/>
              </a:spcBef>
              <a:spcAft>
                <a:spcPts val="0"/>
              </a:spcAft>
              <a:buClr>
                <a:srgbClr val="FFFFFF"/>
              </a:buClr>
              <a:buSzPts val="3000"/>
              <a:buAutoNum type="arabicPeriod"/>
            </a:pPr>
            <a:r>
              <a:rPr b="1" lang="en" sz="3000">
                <a:solidFill>
                  <a:srgbClr val="FFFFFF"/>
                </a:solidFill>
              </a:rPr>
              <a:t>Look at both textual and graphical representation.</a:t>
            </a:r>
            <a:endParaRPr b="1" sz="30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1"/>
          <p:cNvSpPr txBox="1"/>
          <p:nvPr/>
        </p:nvSpPr>
        <p:spPr>
          <a:xfrm>
            <a:off x="943700" y="2425775"/>
            <a:ext cx="76131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Compositional Verification Using </a:t>
            </a:r>
            <a:r>
              <a:rPr b="1" lang="en" sz="4800">
                <a:solidFill>
                  <a:srgbClr val="FFFFFF"/>
                </a:solidFill>
              </a:rPr>
              <a:t>AGREE</a:t>
            </a:r>
            <a:endParaRPr b="1" sz="4800">
              <a:solidFill>
                <a:srgbClr val="FFFFFF"/>
              </a:solidFill>
            </a:endParaRPr>
          </a:p>
        </p:txBody>
      </p:sp>
      <p:sp>
        <p:nvSpPr>
          <p:cNvPr id="570" name="Google Shape;570;p8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Compositional Verification</a:t>
            </a:r>
            <a:endParaRPr/>
          </a:p>
        </p:txBody>
      </p:sp>
      <p:sp>
        <p:nvSpPr>
          <p:cNvPr id="576" name="Google Shape;576;p8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Complex systems are usually designed as a </a:t>
            </a:r>
            <a:r>
              <a:rPr lang="en"/>
              <a:t>hierarchical</a:t>
            </a:r>
            <a:r>
              <a:rPr lang="en"/>
              <a:t> federation of elements.</a:t>
            </a:r>
            <a:endParaRPr/>
          </a:p>
          <a:p>
            <a:pPr indent="-381000" lvl="1" marL="914400" rtl="0" algn="l">
              <a:spcBef>
                <a:spcPts val="0"/>
              </a:spcBef>
              <a:spcAft>
                <a:spcPts val="0"/>
              </a:spcAft>
              <a:buSzPts val="2400"/>
              <a:buChar char="○"/>
            </a:pPr>
            <a:r>
              <a:rPr lang="en"/>
              <a:t>As we descend the hierarchy, the </a:t>
            </a:r>
            <a:r>
              <a:rPr b="1" lang="en"/>
              <a:t>design</a:t>
            </a:r>
            <a:r>
              <a:rPr lang="en"/>
              <a:t> of some level becomes the </a:t>
            </a:r>
            <a:r>
              <a:rPr b="1" lang="en"/>
              <a:t>requirements</a:t>
            </a:r>
            <a:r>
              <a:rPr lang="en"/>
              <a:t> of elements at the next level of abstraction.</a:t>
            </a:r>
            <a:endParaRPr/>
          </a:p>
          <a:p>
            <a:pPr indent="-419100" lvl="0" marL="457200" rtl="0" algn="l">
              <a:spcBef>
                <a:spcPts val="0"/>
              </a:spcBef>
              <a:spcAft>
                <a:spcPts val="0"/>
              </a:spcAft>
              <a:buSzPts val="3000"/>
              <a:buChar char="●"/>
            </a:pPr>
            <a:r>
              <a:rPr lang="en"/>
              <a:t>We need to </a:t>
            </a:r>
            <a:r>
              <a:rPr lang="en"/>
              <a:t>verify</a:t>
            </a:r>
            <a:r>
              <a:rPr lang="en"/>
              <a:t> requirements and architectural design.</a:t>
            </a:r>
            <a:endParaRPr/>
          </a:p>
          <a:p>
            <a:pPr indent="-381000" lvl="1" marL="914400" rtl="0" algn="l">
              <a:spcBef>
                <a:spcPts val="0"/>
              </a:spcBef>
              <a:spcAft>
                <a:spcPts val="0"/>
              </a:spcAft>
              <a:buSzPts val="2400"/>
              <a:buChar char="○"/>
            </a:pPr>
            <a:r>
              <a:rPr lang="en"/>
              <a:t>What can we </a:t>
            </a:r>
            <a:r>
              <a:rPr b="1" lang="en"/>
              <a:t>assume</a:t>
            </a:r>
            <a:r>
              <a:rPr lang="en"/>
              <a:t> about an element’s input?</a:t>
            </a:r>
            <a:endParaRPr/>
          </a:p>
          <a:p>
            <a:pPr indent="-381000" lvl="1" marL="914400" rtl="0" algn="l">
              <a:spcBef>
                <a:spcPts val="0"/>
              </a:spcBef>
              <a:spcAft>
                <a:spcPts val="0"/>
              </a:spcAft>
              <a:buSzPts val="2400"/>
              <a:buChar char="○"/>
            </a:pPr>
            <a:r>
              <a:rPr lang="en"/>
              <a:t>What do we </a:t>
            </a:r>
            <a:r>
              <a:rPr b="1" lang="en"/>
              <a:t>guarantee</a:t>
            </a:r>
            <a:r>
              <a:rPr lang="en"/>
              <a:t> about an element’s output?</a:t>
            </a:r>
            <a:endParaRPr/>
          </a:p>
          <a:p>
            <a:pPr indent="-381000" lvl="1" marL="914400" rtl="0" algn="l">
              <a:spcBef>
                <a:spcPts val="0"/>
              </a:spcBef>
              <a:spcAft>
                <a:spcPts val="0"/>
              </a:spcAft>
              <a:buSzPts val="2400"/>
              <a:buChar char="○"/>
            </a:pPr>
            <a:r>
              <a:rPr lang="en"/>
              <a:t>Do these assumptions and guarantees hold throughout the hierarchy?</a:t>
            </a:r>
            <a:endParaRPr/>
          </a:p>
        </p:txBody>
      </p:sp>
      <p:sp>
        <p:nvSpPr>
          <p:cNvPr id="577" name="Google Shape;577;p8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Hierarchical Reasoning</a:t>
            </a:r>
            <a:endParaRPr/>
          </a:p>
        </p:txBody>
      </p:sp>
      <p:sp>
        <p:nvSpPr>
          <p:cNvPr id="583" name="Google Shape;583;p83"/>
          <p:cNvSpPr txBox="1"/>
          <p:nvPr>
            <p:ph idx="1" type="body"/>
          </p:nvPr>
        </p:nvSpPr>
        <p:spPr>
          <a:xfrm>
            <a:off x="457200" y="1600200"/>
            <a:ext cx="4714200" cy="4967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Avionic System Requirement:</a:t>
            </a:r>
            <a:endParaRPr sz="2400"/>
          </a:p>
          <a:p>
            <a:pPr indent="-342900" lvl="1" marL="914400" rtl="0" algn="l">
              <a:spcBef>
                <a:spcPts val="0"/>
              </a:spcBef>
              <a:spcAft>
                <a:spcPts val="0"/>
              </a:spcAft>
              <a:buSzPts val="1800"/>
              <a:buChar char="○"/>
            </a:pPr>
            <a:r>
              <a:rPr lang="en" sz="1800"/>
              <a:t>Under single-fault assumption, GC output transient response is bounded in time and magnitude</a:t>
            </a:r>
            <a:endParaRPr sz="1800"/>
          </a:p>
          <a:p>
            <a:pPr indent="-381000" lvl="0" marL="457200" rtl="0" algn="l">
              <a:spcBef>
                <a:spcPts val="0"/>
              </a:spcBef>
              <a:spcAft>
                <a:spcPts val="0"/>
              </a:spcAft>
              <a:buSzPts val="2400"/>
              <a:buChar char="●"/>
            </a:pPr>
            <a:r>
              <a:rPr lang="en" sz="2400"/>
              <a:t>Relies on:</a:t>
            </a:r>
            <a:endParaRPr sz="2400"/>
          </a:p>
          <a:p>
            <a:pPr indent="-342900" lvl="1" marL="914400" rtl="0" algn="l">
              <a:spcBef>
                <a:spcPts val="0"/>
              </a:spcBef>
              <a:spcAft>
                <a:spcPts val="0"/>
              </a:spcAft>
              <a:buSzPts val="1800"/>
              <a:buChar char="○"/>
            </a:pPr>
            <a:r>
              <a:rPr lang="en" sz="1800"/>
              <a:t>Accuracy of air data sensors</a:t>
            </a:r>
            <a:endParaRPr sz="1800"/>
          </a:p>
          <a:p>
            <a:pPr indent="-342900" lvl="1" marL="914400" rtl="0" algn="l">
              <a:spcBef>
                <a:spcPts val="0"/>
              </a:spcBef>
              <a:spcAft>
                <a:spcPts val="0"/>
              </a:spcAft>
              <a:buSzPts val="1800"/>
              <a:buChar char="○"/>
            </a:pPr>
            <a:r>
              <a:rPr lang="en" sz="1800"/>
              <a:t>Control commands from FCS</a:t>
            </a:r>
            <a:endParaRPr sz="1800"/>
          </a:p>
          <a:p>
            <a:pPr indent="-342900" lvl="1" marL="914400" rtl="0" algn="l">
              <a:spcBef>
                <a:spcPts val="0"/>
              </a:spcBef>
              <a:spcAft>
                <a:spcPts val="0"/>
              </a:spcAft>
              <a:buSzPts val="1800"/>
              <a:buChar char="○"/>
            </a:pPr>
            <a:r>
              <a:rPr lang="en" sz="1800"/>
              <a:t>Mode of FGS</a:t>
            </a:r>
            <a:endParaRPr sz="1800"/>
          </a:p>
          <a:p>
            <a:pPr indent="-342900" lvl="1" marL="914400" rtl="0" algn="l">
              <a:spcBef>
                <a:spcPts val="0"/>
              </a:spcBef>
              <a:spcAft>
                <a:spcPts val="0"/>
              </a:spcAft>
              <a:buSzPts val="1800"/>
              <a:buChar char="○"/>
            </a:pPr>
            <a:r>
              <a:rPr lang="en" sz="1800"/>
              <a:t>FGS control law behavior</a:t>
            </a:r>
            <a:endParaRPr sz="1800"/>
          </a:p>
          <a:p>
            <a:pPr indent="-342900" lvl="1" marL="914400" rtl="0" algn="l">
              <a:spcBef>
                <a:spcPts val="0"/>
              </a:spcBef>
              <a:spcAft>
                <a:spcPts val="0"/>
              </a:spcAft>
              <a:buSzPts val="1800"/>
              <a:buChar char="○"/>
            </a:pPr>
            <a:r>
              <a:rPr lang="en" sz="1800"/>
              <a:t>Failover behavior between FGS systems</a:t>
            </a:r>
            <a:endParaRPr sz="1800"/>
          </a:p>
          <a:p>
            <a:pPr indent="-342900" lvl="1" marL="914400" rtl="0" algn="l">
              <a:spcBef>
                <a:spcPts val="0"/>
              </a:spcBef>
              <a:spcAft>
                <a:spcPts val="0"/>
              </a:spcAft>
              <a:buSzPts val="1800"/>
              <a:buChar char="○"/>
            </a:pPr>
            <a:r>
              <a:rPr lang="en" sz="1800"/>
              <a:t>…. </a:t>
            </a:r>
            <a:endParaRPr sz="1800"/>
          </a:p>
          <a:p>
            <a:pPr indent="-342900" lvl="1" marL="914400" rtl="0" algn="l">
              <a:spcBef>
                <a:spcPts val="0"/>
              </a:spcBef>
              <a:spcAft>
                <a:spcPts val="0"/>
              </a:spcAft>
              <a:buSzPts val="1800"/>
              <a:buChar char="○"/>
            </a:pPr>
            <a:r>
              <a:rPr lang="en" sz="1800"/>
              <a:t>Response of Actuators</a:t>
            </a:r>
            <a:endParaRPr sz="1800"/>
          </a:p>
          <a:p>
            <a:pPr indent="-342900" lvl="1" marL="914400" rtl="0" algn="l">
              <a:spcBef>
                <a:spcPts val="0"/>
              </a:spcBef>
              <a:spcAft>
                <a:spcPts val="0"/>
              </a:spcAft>
              <a:buSzPts val="1800"/>
              <a:buChar char="○"/>
            </a:pPr>
            <a:r>
              <a:rPr lang="en" sz="1800"/>
              <a:t>Timing/Lag/Latency of Communications</a:t>
            </a:r>
            <a:endParaRPr sz="1800"/>
          </a:p>
        </p:txBody>
      </p:sp>
      <p:sp>
        <p:nvSpPr>
          <p:cNvPr id="584" name="Google Shape;584;p8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5" name="Google Shape;585;p83"/>
          <p:cNvPicPr preferRelativeResize="0"/>
          <p:nvPr/>
        </p:nvPicPr>
        <p:blipFill>
          <a:blip r:embed="rId3">
            <a:alphaModFix/>
          </a:blip>
          <a:stretch>
            <a:fillRect/>
          </a:stretch>
        </p:blipFill>
        <p:spPr>
          <a:xfrm>
            <a:off x="5224299" y="1708449"/>
            <a:ext cx="3462500" cy="39884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Compositional Reasoning for Active Standby</a:t>
            </a:r>
            <a:endParaRPr/>
          </a:p>
        </p:txBody>
      </p:sp>
      <p:sp>
        <p:nvSpPr>
          <p:cNvPr id="591" name="Google Shape;591;p8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2" name="Google Shape;592;p84"/>
          <p:cNvPicPr preferRelativeResize="0"/>
          <p:nvPr/>
        </p:nvPicPr>
        <p:blipFill>
          <a:blip r:embed="rId3">
            <a:alphaModFix/>
          </a:blip>
          <a:stretch>
            <a:fillRect/>
          </a:stretch>
        </p:blipFill>
        <p:spPr>
          <a:xfrm>
            <a:off x="6009675" y="1600200"/>
            <a:ext cx="3416875" cy="2765099"/>
          </a:xfrm>
          <a:prstGeom prst="rect">
            <a:avLst/>
          </a:prstGeom>
          <a:noFill/>
          <a:ln>
            <a:noFill/>
          </a:ln>
        </p:spPr>
      </p:pic>
      <p:sp>
        <p:nvSpPr>
          <p:cNvPr id="593" name="Google Shape;593;p84"/>
          <p:cNvSpPr txBox="1"/>
          <p:nvPr>
            <p:ph idx="1" type="body"/>
          </p:nvPr>
        </p:nvSpPr>
        <p:spPr>
          <a:xfrm>
            <a:off x="457200" y="1600200"/>
            <a:ext cx="5805600" cy="4967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Want to prove a</a:t>
            </a:r>
            <a:r>
              <a:rPr b="1" lang="en" sz="1800"/>
              <a:t> transient response</a:t>
            </a:r>
            <a:r>
              <a:rPr lang="en" sz="1800"/>
              <a:t> property:</a:t>
            </a:r>
            <a:endParaRPr sz="1800"/>
          </a:p>
          <a:p>
            <a:pPr indent="-342900" lvl="1" marL="914400" rtl="0" algn="l">
              <a:spcBef>
                <a:spcPts val="0"/>
              </a:spcBef>
              <a:spcAft>
                <a:spcPts val="0"/>
              </a:spcAft>
              <a:buSzPts val="1800"/>
              <a:buChar char="○"/>
            </a:pPr>
            <a:r>
              <a:rPr lang="en" sz="1800"/>
              <a:t>The autopilot will not cause a sharp change </a:t>
            </a:r>
            <a:br>
              <a:rPr lang="en" sz="1800"/>
            </a:br>
            <a:r>
              <a:rPr lang="en" sz="1800"/>
              <a:t>in pitch of aircraft.</a:t>
            </a:r>
            <a:endParaRPr sz="1800"/>
          </a:p>
          <a:p>
            <a:pPr indent="-342900" lvl="1" marL="914400" rtl="0" algn="l">
              <a:spcBef>
                <a:spcPts val="0"/>
              </a:spcBef>
              <a:spcAft>
                <a:spcPts val="0"/>
              </a:spcAft>
              <a:buSzPts val="1800"/>
              <a:buChar char="○"/>
            </a:pPr>
            <a:r>
              <a:rPr lang="en" sz="1800"/>
              <a:t>Even when one FGS fails and the other assumes control</a:t>
            </a:r>
            <a:endParaRPr sz="1800"/>
          </a:p>
          <a:p>
            <a:pPr indent="-342900" lvl="0" marL="457200" rtl="0" algn="l">
              <a:spcBef>
                <a:spcPts val="0"/>
              </a:spcBef>
              <a:spcAft>
                <a:spcPts val="0"/>
              </a:spcAft>
              <a:buSzPts val="1800"/>
              <a:buChar char="●"/>
            </a:pPr>
            <a:r>
              <a:rPr lang="en" sz="1800"/>
              <a:t>Given assumptions about the </a:t>
            </a:r>
            <a:r>
              <a:rPr b="1" lang="en" sz="1800"/>
              <a:t>environment</a:t>
            </a:r>
            <a:r>
              <a:rPr lang="en" sz="1800"/>
              <a:t>:</a:t>
            </a:r>
            <a:endParaRPr sz="1800"/>
          </a:p>
          <a:p>
            <a:pPr indent="-342900" lvl="1" marL="914400" rtl="0" algn="l">
              <a:spcBef>
                <a:spcPts val="0"/>
              </a:spcBef>
              <a:spcAft>
                <a:spcPts val="0"/>
              </a:spcAft>
              <a:buSzPts val="1800"/>
              <a:buChar char="○"/>
            </a:pPr>
            <a:r>
              <a:rPr lang="en" sz="1800"/>
              <a:t>The sensed aircraft pitch from the air data system is within some absolute bound and doesn’t change too quickly</a:t>
            </a:r>
            <a:endParaRPr sz="1800"/>
          </a:p>
          <a:p>
            <a:pPr indent="-342900" lvl="1" marL="914400" rtl="0" algn="l">
              <a:spcBef>
                <a:spcPts val="0"/>
              </a:spcBef>
              <a:spcAft>
                <a:spcPts val="0"/>
              </a:spcAft>
              <a:buSzPts val="1800"/>
              <a:buChar char="○"/>
            </a:pPr>
            <a:r>
              <a:rPr lang="en" sz="1800"/>
              <a:t>The discrepancy in sensed pitch between left and right side sensors is bounded.</a:t>
            </a:r>
            <a:endParaRPr sz="1800"/>
          </a:p>
          <a:p>
            <a:pPr indent="-342900" lvl="0" marL="457200" rtl="0" algn="l">
              <a:spcBef>
                <a:spcPts val="0"/>
              </a:spcBef>
              <a:spcAft>
                <a:spcPts val="0"/>
              </a:spcAft>
              <a:buSzPts val="1800"/>
              <a:buChar char="●"/>
            </a:pPr>
            <a:r>
              <a:rPr lang="en" sz="1800"/>
              <a:t>and guarantees provided by </a:t>
            </a:r>
            <a:r>
              <a:rPr b="1" lang="en" sz="1800"/>
              <a:t>elements</a:t>
            </a:r>
            <a:r>
              <a:rPr lang="en" sz="1800"/>
              <a:t>:</a:t>
            </a:r>
            <a:endParaRPr sz="1800"/>
          </a:p>
          <a:p>
            <a:pPr indent="-342900" lvl="1" marL="914400" rtl="0" algn="l">
              <a:spcBef>
                <a:spcPts val="0"/>
              </a:spcBef>
              <a:spcAft>
                <a:spcPts val="0"/>
              </a:spcAft>
              <a:buSzPts val="1800"/>
              <a:buChar char="○"/>
            </a:pPr>
            <a:r>
              <a:rPr lang="en" sz="1800"/>
              <a:t>When a FGS is active, it will generate an acceptable pitch rate</a:t>
            </a:r>
            <a:endParaRPr sz="1800"/>
          </a:p>
          <a:p>
            <a:pPr indent="-342900" lvl="0" marL="457200" rtl="0" algn="l">
              <a:spcBef>
                <a:spcPts val="0"/>
              </a:spcBef>
              <a:spcAft>
                <a:spcPts val="0"/>
              </a:spcAft>
              <a:buSzPts val="1800"/>
              <a:buChar char="●"/>
            </a:pPr>
            <a:r>
              <a:rPr lang="en" sz="1800"/>
              <a:t>As well as </a:t>
            </a:r>
            <a:r>
              <a:rPr b="1" lang="en" sz="1800"/>
              <a:t>facts</a:t>
            </a:r>
            <a:r>
              <a:rPr lang="en" sz="1800"/>
              <a:t> provided by pattern application</a:t>
            </a:r>
            <a:endParaRPr sz="1800"/>
          </a:p>
          <a:p>
            <a:pPr indent="-342900" lvl="1" marL="914400" rtl="0" algn="l">
              <a:spcBef>
                <a:spcPts val="0"/>
              </a:spcBef>
              <a:spcAft>
                <a:spcPts val="0"/>
              </a:spcAft>
              <a:buSzPts val="1800"/>
              <a:buChar char="○"/>
            </a:pPr>
            <a:r>
              <a:rPr lang="en" sz="1800"/>
              <a:t>Leader selection: at least one FGS will always be active (modulo one “failover” step)</a:t>
            </a:r>
            <a:endParaRPr sz="1800"/>
          </a:p>
        </p:txBody>
      </p:sp>
      <p:sp>
        <p:nvSpPr>
          <p:cNvPr id="594" name="Google Shape;594;p84"/>
          <p:cNvSpPr txBox="1"/>
          <p:nvPr/>
        </p:nvSpPr>
        <p:spPr>
          <a:xfrm>
            <a:off x="6250325" y="4452125"/>
            <a:ext cx="2802600" cy="18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latin typeface="Consolas"/>
                <a:ea typeface="Consolas"/>
                <a:cs typeface="Consolas"/>
                <a:sym typeface="Consolas"/>
              </a:rPr>
              <a:t>transient_response_1 :</a:t>
            </a:r>
            <a:r>
              <a:rPr lang="en" sz="1200">
                <a:latin typeface="Consolas"/>
                <a:ea typeface="Consolas"/>
                <a:cs typeface="Consolas"/>
                <a:sym typeface="Consolas"/>
              </a:rPr>
              <a:t> </a:t>
            </a:r>
            <a:br>
              <a:rPr lang="en" sz="1200">
                <a:latin typeface="Consolas"/>
                <a:ea typeface="Consolas"/>
                <a:cs typeface="Consolas"/>
                <a:sym typeface="Consolas"/>
              </a:rPr>
            </a:br>
            <a:r>
              <a:rPr lang="en" sz="1200">
                <a:latin typeface="Consolas"/>
                <a:ea typeface="Consolas"/>
                <a:cs typeface="Consolas"/>
                <a:sym typeface="Consolas"/>
              </a:rPr>
              <a:t>assert true -&gt; </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abs(CSA.CSA_Pitch_Delta) &lt; CSA_MAX_PITCH_DELTA ;</a:t>
            </a:r>
            <a:endParaRPr sz="1200">
              <a:latin typeface="Consolas"/>
              <a:ea typeface="Consolas"/>
              <a:cs typeface="Consolas"/>
              <a:sym typeface="Consolas"/>
            </a:endParaRPr>
          </a:p>
          <a:p>
            <a:pPr indent="0" lvl="0" marL="0" rtl="0" algn="l">
              <a:spcBef>
                <a:spcPts val="0"/>
              </a:spcBef>
              <a:spcAft>
                <a:spcPts val="0"/>
              </a:spcAft>
              <a:buNone/>
            </a:pPr>
            <a:r>
              <a:rPr b="1" lang="en" sz="1200">
                <a:latin typeface="Consolas"/>
                <a:ea typeface="Consolas"/>
                <a:cs typeface="Consolas"/>
                <a:sym typeface="Consolas"/>
              </a:rPr>
              <a:t>transient_response_2 :</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latin typeface="Consolas"/>
                <a:ea typeface="Consolas"/>
                <a:cs typeface="Consolas"/>
                <a:sym typeface="Consolas"/>
              </a:rPr>
              <a:t>assert true -&gt; abs(CSA.CSA_Pitch_Delta - prev(CSA.CSA_Pitch_Delta, 0.0)) &lt; CSA_MAX_PITCH_DELTA_STEP ;</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8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Contracts</a:t>
            </a:r>
            <a:endParaRPr/>
          </a:p>
        </p:txBody>
      </p:sp>
      <p:sp>
        <p:nvSpPr>
          <p:cNvPr id="600" name="Google Shape;600;p8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AGREE annotates AADL elements with:</a:t>
            </a:r>
            <a:endParaRPr/>
          </a:p>
          <a:p>
            <a:pPr indent="-381000" lvl="1" marL="914400" rtl="0" algn="l">
              <a:spcBef>
                <a:spcPts val="0"/>
              </a:spcBef>
              <a:spcAft>
                <a:spcPts val="0"/>
              </a:spcAft>
              <a:buSzPts val="2400"/>
              <a:buChar char="○"/>
            </a:pPr>
            <a:r>
              <a:rPr b="1" lang="en"/>
              <a:t>Assumptions</a:t>
            </a:r>
            <a:r>
              <a:rPr lang="en"/>
              <a:t> that elements make about the environment (input).</a:t>
            </a:r>
            <a:endParaRPr/>
          </a:p>
          <a:p>
            <a:pPr indent="-381000" lvl="1" marL="914400" rtl="0" algn="l">
              <a:spcBef>
                <a:spcPts val="0"/>
              </a:spcBef>
              <a:spcAft>
                <a:spcPts val="0"/>
              </a:spcAft>
              <a:buSzPts val="2400"/>
              <a:buChar char="○"/>
            </a:pPr>
            <a:r>
              <a:rPr b="1" lang="en"/>
              <a:t>Guarantees</a:t>
            </a:r>
            <a:r>
              <a:rPr lang="en"/>
              <a:t> that elements make about their output.</a:t>
            </a:r>
            <a:endParaRPr/>
          </a:p>
          <a:p>
            <a:pPr indent="-381000" lvl="2" marL="1371600" rtl="0" algn="l">
              <a:spcBef>
                <a:spcPts val="0"/>
              </a:spcBef>
              <a:spcAft>
                <a:spcPts val="0"/>
              </a:spcAft>
              <a:buSzPts val="2400"/>
              <a:buChar char="■"/>
            </a:pPr>
            <a:r>
              <a:rPr lang="en"/>
              <a:t>… As long as the assumptions are met.</a:t>
            </a:r>
            <a:endParaRPr/>
          </a:p>
          <a:p>
            <a:pPr indent="-419100" lvl="0" marL="457200" rtl="0" algn="l">
              <a:spcBef>
                <a:spcPts val="0"/>
              </a:spcBef>
              <a:spcAft>
                <a:spcPts val="0"/>
              </a:spcAft>
              <a:buSzPts val="3000"/>
              <a:buChar char="●"/>
            </a:pPr>
            <a:r>
              <a:rPr lang="en"/>
              <a:t>Each layer of the hierarchy is verified individually.</a:t>
            </a:r>
            <a:endParaRPr/>
          </a:p>
          <a:p>
            <a:pPr indent="-419100" lvl="0" marL="457200" rtl="0" algn="l">
              <a:spcBef>
                <a:spcPts val="0"/>
              </a:spcBef>
              <a:spcAft>
                <a:spcPts val="0"/>
              </a:spcAft>
              <a:buSzPts val="3000"/>
              <a:buChar char="●"/>
            </a:pPr>
            <a:r>
              <a:rPr lang="en"/>
              <a:t>AGREE attempts to prove the system-level guarantees in terms of the guarantees of its elements.</a:t>
            </a:r>
            <a:endParaRPr/>
          </a:p>
        </p:txBody>
      </p:sp>
      <p:sp>
        <p:nvSpPr>
          <p:cNvPr id="601" name="Google Shape;601;p8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Contracts</a:t>
            </a:r>
            <a:endParaRPr/>
          </a:p>
        </p:txBody>
      </p:sp>
      <p:sp>
        <p:nvSpPr>
          <p:cNvPr id="607" name="Google Shape;607;p86"/>
          <p:cNvSpPr txBox="1"/>
          <p:nvPr>
            <p:ph idx="1" type="body"/>
          </p:nvPr>
        </p:nvSpPr>
        <p:spPr>
          <a:xfrm>
            <a:off x="457200" y="1600200"/>
            <a:ext cx="8229600" cy="156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Want to show that the system-level property holds, given the guarantees provided by the elements and the system assumption.</a:t>
            </a:r>
            <a:endParaRPr sz="1800">
              <a:latin typeface="Consolas"/>
              <a:ea typeface="Consolas"/>
              <a:cs typeface="Consolas"/>
              <a:sym typeface="Consolas"/>
            </a:endParaRPr>
          </a:p>
        </p:txBody>
      </p:sp>
      <p:sp>
        <p:nvSpPr>
          <p:cNvPr id="608" name="Google Shape;608;p8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9" name="Google Shape;609;p86"/>
          <p:cNvPicPr preferRelativeResize="0"/>
          <p:nvPr/>
        </p:nvPicPr>
        <p:blipFill>
          <a:blip r:embed="rId3">
            <a:alphaModFix/>
          </a:blip>
          <a:stretch>
            <a:fillRect/>
          </a:stretch>
        </p:blipFill>
        <p:spPr>
          <a:xfrm>
            <a:off x="4367675" y="2552663"/>
            <a:ext cx="4601416" cy="2070625"/>
          </a:xfrm>
          <a:prstGeom prst="rect">
            <a:avLst/>
          </a:prstGeom>
          <a:noFill/>
          <a:ln>
            <a:noFill/>
          </a:ln>
        </p:spPr>
      </p:pic>
      <p:sp>
        <p:nvSpPr>
          <p:cNvPr id="610" name="Google Shape;610;p86"/>
          <p:cNvSpPr txBox="1"/>
          <p:nvPr/>
        </p:nvSpPr>
        <p:spPr>
          <a:xfrm>
            <a:off x="151175" y="2802700"/>
            <a:ext cx="4102500" cy="3906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rPr>
              <a:t>System-Level: </a:t>
            </a:r>
            <a:endParaRPr sz="1800">
              <a:solidFill>
                <a:schemeClr val="dk1"/>
              </a:solidFill>
            </a:endParaRPr>
          </a:p>
          <a:p>
            <a:pPr indent="-342900" lvl="0" marL="457200" rtl="0" algn="l">
              <a:spcBef>
                <a:spcPts val="60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assume "System input range" : Input &lt; 10;</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guarantee "System output range" : Output &lt; 50;</a:t>
            </a:r>
            <a:endParaRPr sz="1800">
              <a:solidFill>
                <a:schemeClr val="dk1"/>
              </a:solidFill>
              <a:latin typeface="Consolas"/>
              <a:ea typeface="Consolas"/>
              <a:cs typeface="Consolas"/>
              <a:sym typeface="Consolas"/>
            </a:endParaRPr>
          </a:p>
          <a:p>
            <a:pPr indent="0" lvl="0" marL="0" rtl="0" algn="l">
              <a:spcBef>
                <a:spcPts val="600"/>
              </a:spcBef>
              <a:spcAft>
                <a:spcPts val="0"/>
              </a:spcAft>
              <a:buClr>
                <a:schemeClr val="dk1"/>
              </a:buClr>
              <a:buSzPts val="1100"/>
              <a:buFont typeface="Arial"/>
              <a:buNone/>
            </a:pPr>
            <a:r>
              <a:rPr lang="en" sz="1800">
                <a:solidFill>
                  <a:schemeClr val="dk1"/>
                </a:solidFill>
              </a:rPr>
              <a:t>A</a:t>
            </a:r>
            <a:endParaRPr sz="1800">
              <a:solidFill>
                <a:schemeClr val="dk1"/>
              </a:solidFill>
            </a:endParaRPr>
          </a:p>
          <a:p>
            <a:pPr indent="-342900" lvl="0" marL="457200" rtl="0" algn="l">
              <a:spcBef>
                <a:spcPts val="60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assume "A input range" : Input &lt; 20;</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guarantee "A output range" : Output &lt; 2*Input;</a:t>
            </a:r>
            <a:endParaRPr/>
          </a:p>
        </p:txBody>
      </p:sp>
      <p:sp>
        <p:nvSpPr>
          <p:cNvPr id="611" name="Google Shape;611;p86"/>
          <p:cNvSpPr txBox="1"/>
          <p:nvPr/>
        </p:nvSpPr>
        <p:spPr>
          <a:xfrm>
            <a:off x="4055100" y="4464500"/>
            <a:ext cx="4914000" cy="1711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chemeClr val="dk1"/>
                </a:solidFill>
              </a:rPr>
              <a:t>B</a:t>
            </a:r>
            <a:endParaRPr sz="1800">
              <a:solidFill>
                <a:schemeClr val="dk1"/>
              </a:solidFill>
            </a:endParaRPr>
          </a:p>
          <a:p>
            <a:pPr indent="-342900" lvl="0" marL="457200" rtl="0" algn="l">
              <a:spcBef>
                <a:spcPts val="60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assume "B input range":Input &lt; 20;</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guarantee "B output range" : Output &lt; Input + 15;</a:t>
            </a:r>
            <a:endParaRPr sz="1800">
              <a:solidFill>
                <a:schemeClr val="dk1"/>
              </a:solidFill>
            </a:endParaRPr>
          </a:p>
          <a:p>
            <a:pPr indent="0" lvl="0" marL="0" rtl="0" algn="l">
              <a:spcBef>
                <a:spcPts val="600"/>
              </a:spcBef>
              <a:spcAft>
                <a:spcPts val="0"/>
              </a:spcAft>
              <a:buClr>
                <a:schemeClr val="dk1"/>
              </a:buClr>
              <a:buSzPts val="1100"/>
              <a:buFont typeface="Arial"/>
              <a:buNone/>
            </a:pPr>
            <a:r>
              <a:rPr lang="en" sz="1800">
                <a:solidFill>
                  <a:schemeClr val="dk1"/>
                </a:solidFill>
              </a:rPr>
              <a:t>C</a:t>
            </a:r>
            <a:endParaRPr sz="1800">
              <a:solidFill>
                <a:schemeClr val="dk1"/>
              </a:solidFill>
            </a:endParaRPr>
          </a:p>
          <a:p>
            <a:pPr indent="-342900" lvl="0" marL="457200" rtl="0" algn="l">
              <a:spcBef>
                <a:spcPts val="60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guarantee "C output range": Output = Input1 + Input2;</a:t>
            </a:r>
            <a:endParaRPr sz="18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AGREE Language Basics</a:t>
            </a:r>
            <a:endParaRPr/>
          </a:p>
        </p:txBody>
      </p:sp>
      <p:sp>
        <p:nvSpPr>
          <p:cNvPr id="617" name="Google Shape;617;p8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Data types: integer, float, boolean</a:t>
            </a:r>
            <a:endParaRPr/>
          </a:p>
          <a:p>
            <a:pPr indent="-381000" lvl="1" marL="914400" rtl="0" algn="l">
              <a:spcBef>
                <a:spcPts val="0"/>
              </a:spcBef>
              <a:spcAft>
                <a:spcPts val="0"/>
              </a:spcAft>
              <a:buSzPts val="2400"/>
              <a:buChar char="○"/>
            </a:pPr>
            <a:r>
              <a:rPr lang="en"/>
              <a:t>Integers can be 8-64 bit, signed or unsigned.</a:t>
            </a:r>
            <a:endParaRPr/>
          </a:p>
          <a:p>
            <a:pPr indent="-381000" lvl="1" marL="914400" rtl="0" algn="l">
              <a:spcBef>
                <a:spcPts val="0"/>
              </a:spcBef>
              <a:spcAft>
                <a:spcPts val="0"/>
              </a:spcAft>
              <a:buSzPts val="2400"/>
              <a:buChar char="○"/>
            </a:pPr>
            <a:r>
              <a:rPr lang="en"/>
              <a:t>Float can be 32 or 64 bit.</a:t>
            </a:r>
            <a:endParaRPr/>
          </a:p>
          <a:p>
            <a:pPr indent="-419100" lvl="0" marL="457200" rtl="0" algn="l">
              <a:spcBef>
                <a:spcPts val="0"/>
              </a:spcBef>
              <a:spcAft>
                <a:spcPts val="0"/>
              </a:spcAft>
              <a:buSzPts val="3000"/>
              <a:buChar char="●"/>
            </a:pPr>
            <a:r>
              <a:rPr lang="en"/>
              <a:t>Variables can include AADL data classes.</a:t>
            </a:r>
            <a:endParaRPr/>
          </a:p>
          <a:p>
            <a:pPr indent="-381000" lvl="1" marL="914400" rtl="0" algn="l">
              <a:spcBef>
                <a:spcPts val="0"/>
              </a:spcBef>
              <a:spcAft>
                <a:spcPts val="0"/>
              </a:spcAft>
              <a:buSzPts val="2400"/>
              <a:buChar char="○"/>
            </a:pPr>
            <a:r>
              <a:rPr lang="en"/>
              <a:t>Alarm offers Boolean</a:t>
            </a:r>
            <a:r>
              <a:rPr lang="en">
                <a:latin typeface="Consolas"/>
                <a:ea typeface="Consolas"/>
                <a:cs typeface="Consolas"/>
                <a:sym typeface="Consolas"/>
              </a:rPr>
              <a:t> Is_Audio_Disabled</a:t>
            </a:r>
            <a:r>
              <a:rPr lang="en"/>
              <a:t>, integer </a:t>
            </a:r>
            <a:r>
              <a:rPr lang="en">
                <a:latin typeface="Consolas"/>
                <a:ea typeface="Consolas"/>
                <a:cs typeface="Consolas"/>
                <a:sym typeface="Consolas"/>
              </a:rPr>
              <a:t>Log_Message_ID</a:t>
            </a:r>
            <a:endParaRPr>
              <a:latin typeface="Consolas"/>
              <a:ea typeface="Consolas"/>
              <a:cs typeface="Consolas"/>
              <a:sym typeface="Consolas"/>
            </a:endParaRPr>
          </a:p>
          <a:p>
            <a:pPr indent="-342900" lvl="2" marL="1371600" rtl="0" algn="l">
              <a:spcBef>
                <a:spcPts val="0"/>
              </a:spcBef>
              <a:spcAft>
                <a:spcPts val="0"/>
              </a:spcAft>
              <a:buSzPts val="1800"/>
              <a:buFont typeface="Consolas"/>
              <a:buChar char="■"/>
            </a:pPr>
            <a:r>
              <a:rPr lang="en" sz="1800">
                <a:latin typeface="Consolas"/>
                <a:ea typeface="Consolas"/>
                <a:cs typeface="Consolas"/>
                <a:sym typeface="Consolas"/>
              </a:rPr>
              <a:t>A</a:t>
            </a:r>
            <a:r>
              <a:rPr lang="en" sz="1800">
                <a:latin typeface="Consolas"/>
                <a:ea typeface="Consolas"/>
                <a:cs typeface="Consolas"/>
                <a:sym typeface="Consolas"/>
              </a:rPr>
              <a:t>larm.Is_Audio_Disabled =&gt; Alarm.Log_Message_ID &gt; 3;</a:t>
            </a:r>
            <a:endParaRPr sz="1800">
              <a:latin typeface="Consolas"/>
              <a:ea typeface="Consolas"/>
              <a:cs typeface="Consolas"/>
              <a:sym typeface="Consolas"/>
            </a:endParaRPr>
          </a:p>
          <a:p>
            <a:pPr indent="-419100" lvl="0" marL="457200" rtl="0" algn="l">
              <a:spcBef>
                <a:spcPts val="0"/>
              </a:spcBef>
              <a:spcAft>
                <a:spcPts val="0"/>
              </a:spcAft>
              <a:buSzPts val="3000"/>
              <a:buChar char="●"/>
            </a:pPr>
            <a:r>
              <a:rPr lang="en">
                <a:latin typeface="Consolas"/>
                <a:ea typeface="Consolas"/>
                <a:cs typeface="Consolas"/>
                <a:sym typeface="Consolas"/>
              </a:rPr>
              <a:t>prev(x) </a:t>
            </a:r>
            <a:r>
              <a:rPr lang="en"/>
              <a:t>uses the value of</a:t>
            </a:r>
            <a:r>
              <a:rPr lang="en">
                <a:latin typeface="Consolas"/>
                <a:ea typeface="Consolas"/>
                <a:cs typeface="Consolas"/>
                <a:sym typeface="Consolas"/>
              </a:rPr>
              <a:t> x</a:t>
            </a:r>
            <a:r>
              <a:rPr lang="en"/>
              <a:t> from the last computational cycle.</a:t>
            </a:r>
            <a:endParaRPr/>
          </a:p>
        </p:txBody>
      </p:sp>
      <p:sp>
        <p:nvSpPr>
          <p:cNvPr id="618" name="Google Shape;618;p8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Concepts</a:t>
            </a:r>
            <a:endParaRPr/>
          </a:p>
        </p:txBody>
      </p:sp>
      <p:sp>
        <p:nvSpPr>
          <p:cNvPr id="113" name="Google Shape;113;p1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Perform bounded amount of work per cycle.</a:t>
            </a:r>
            <a:endParaRPr/>
          </a:p>
          <a:p>
            <a:pPr indent="-381000" lvl="1" marL="914400" rtl="0" algn="l">
              <a:spcBef>
                <a:spcPts val="0"/>
              </a:spcBef>
              <a:spcAft>
                <a:spcPts val="0"/>
              </a:spcAft>
              <a:buSzPts val="2400"/>
              <a:buChar char="○"/>
            </a:pPr>
            <a:r>
              <a:rPr lang="en"/>
              <a:t>Need to process the next sample!</a:t>
            </a:r>
            <a:endParaRPr/>
          </a:p>
          <a:p>
            <a:pPr indent="-381000" lvl="2" marL="1371600" rtl="0" algn="l">
              <a:spcBef>
                <a:spcPts val="0"/>
              </a:spcBef>
              <a:spcAft>
                <a:spcPts val="0"/>
              </a:spcAft>
              <a:buSzPts val="2400"/>
              <a:buChar char="■"/>
            </a:pPr>
            <a:r>
              <a:rPr lang="en"/>
              <a:t>Need to finish within sample time.</a:t>
            </a:r>
            <a:endParaRPr/>
          </a:p>
          <a:p>
            <a:pPr indent="-419100" lvl="0" marL="457200" rtl="0" algn="l">
              <a:spcBef>
                <a:spcPts val="0"/>
              </a:spcBef>
              <a:spcAft>
                <a:spcPts val="0"/>
              </a:spcAft>
              <a:buSzPts val="3000"/>
              <a:buChar char="●"/>
            </a:pPr>
            <a:r>
              <a:rPr lang="en"/>
              <a:t>Longest time to process is called </a:t>
            </a:r>
            <a:r>
              <a:rPr b="1" lang="en"/>
              <a:t>worst-case execution time</a:t>
            </a:r>
            <a:r>
              <a:rPr lang="en"/>
              <a:t> (WCET).</a:t>
            </a:r>
            <a:endParaRPr/>
          </a:p>
          <a:p>
            <a:pPr indent="-419100" lvl="0" marL="457200" rtl="0" algn="l">
              <a:spcBef>
                <a:spcPts val="0"/>
              </a:spcBef>
              <a:spcAft>
                <a:spcPts val="0"/>
              </a:spcAft>
              <a:buSzPts val="3000"/>
              <a:buChar char="●"/>
            </a:pPr>
            <a:r>
              <a:rPr lang="en"/>
              <a:t>End-to-end latency is also important.</a:t>
            </a:r>
            <a:endParaRPr/>
          </a:p>
          <a:p>
            <a:pPr indent="-381000" lvl="1" marL="914400" rtl="0" algn="l">
              <a:spcBef>
                <a:spcPts val="0"/>
              </a:spcBef>
              <a:spcAft>
                <a:spcPts val="0"/>
              </a:spcAft>
              <a:buSzPts val="2400"/>
              <a:buChar char="○"/>
            </a:pPr>
            <a:r>
              <a:rPr lang="en"/>
              <a:t>System -&gt; Actuator -&gt; Environment -&gt; Sensor -&gt; System</a:t>
            </a:r>
            <a:endParaRPr/>
          </a:p>
          <a:p>
            <a:pPr indent="-381000" lvl="1" marL="914400" rtl="0" algn="l">
              <a:spcBef>
                <a:spcPts val="0"/>
              </a:spcBef>
              <a:spcAft>
                <a:spcPts val="0"/>
              </a:spcAft>
              <a:buSzPts val="2400"/>
              <a:buChar char="○"/>
            </a:pPr>
            <a:r>
              <a:rPr lang="en"/>
              <a:t>Controller must have an accurate view of the system</a:t>
            </a:r>
            <a:endParaRPr/>
          </a:p>
          <a:p>
            <a:pPr indent="-381000" lvl="1" marL="914400" rtl="0" algn="l">
              <a:spcBef>
                <a:spcPts val="0"/>
              </a:spcBef>
              <a:spcAft>
                <a:spcPts val="0"/>
              </a:spcAft>
              <a:buSzPts val="2400"/>
              <a:buChar char="○"/>
            </a:pPr>
            <a:r>
              <a:rPr lang="en"/>
              <a:t>Actuator must react “fast enough” to influence the environment in time.</a:t>
            </a:r>
            <a:endParaRPr/>
          </a:p>
        </p:txBody>
      </p:sp>
      <p:sp>
        <p:nvSpPr>
          <p:cNvPr id="114" name="Google Shape;114;p1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AGREE Language Basics</a:t>
            </a:r>
            <a:endParaRPr/>
          </a:p>
        </p:txBody>
      </p:sp>
      <p:sp>
        <p:nvSpPr>
          <p:cNvPr id="624" name="Google Shape;624;p8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Equation statements create local variable declarations.</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eq ctr : int = prev(ctr + 1, 0);</a:t>
            </a:r>
            <a:endParaRPr>
              <a:latin typeface="Consolas"/>
              <a:ea typeface="Consolas"/>
              <a:cs typeface="Consolas"/>
              <a:sym typeface="Consolas"/>
            </a:endParaRPr>
          </a:p>
          <a:p>
            <a:pPr indent="-381000" lvl="1" marL="914400" rtl="0" algn="l">
              <a:spcBef>
                <a:spcPts val="0"/>
              </a:spcBef>
              <a:spcAft>
                <a:spcPts val="0"/>
              </a:spcAft>
              <a:buSzPts val="2400"/>
              <a:buChar char="○"/>
            </a:pPr>
            <a:r>
              <a:rPr lang="en"/>
              <a:t>Variable that counts up from 0.</a:t>
            </a:r>
            <a:endParaRPr/>
          </a:p>
          <a:p>
            <a:pPr indent="-381000" lvl="1" marL="914400" rtl="0" algn="l">
              <a:spcBef>
                <a:spcPts val="0"/>
              </a:spcBef>
              <a:spcAft>
                <a:spcPts val="0"/>
              </a:spcAft>
              <a:buSzPts val="2400"/>
              <a:buChar char="○"/>
            </a:pPr>
            <a:r>
              <a:rPr lang="en"/>
              <a:t>“Intermediate” expressions that prove guarantees. </a:t>
            </a:r>
            <a:endParaRPr/>
          </a:p>
          <a:p>
            <a:pPr indent="-419100" lvl="0" marL="457200" rtl="0" algn="l">
              <a:spcBef>
                <a:spcPts val="0"/>
              </a:spcBef>
              <a:spcAft>
                <a:spcPts val="0"/>
              </a:spcAft>
              <a:buSzPts val="3000"/>
              <a:buChar char="●"/>
            </a:pPr>
            <a:r>
              <a:rPr lang="en"/>
              <a:t>Properties allow specification of named Boolean expressions.</a:t>
            </a:r>
            <a:endParaRPr/>
          </a:p>
          <a:p>
            <a:pPr indent="-342900" lvl="1" marL="914400" rtl="0" algn="l">
              <a:spcBef>
                <a:spcPts val="0"/>
              </a:spcBef>
              <a:spcAft>
                <a:spcPts val="0"/>
              </a:spcAft>
              <a:buSzPts val="1800"/>
              <a:buFont typeface="Consolas"/>
              <a:buChar char="○"/>
            </a:pPr>
            <a:r>
              <a:rPr lang="en" sz="1800">
                <a:latin typeface="Consolas"/>
                <a:ea typeface="Consolas"/>
                <a:cs typeface="Consolas"/>
                <a:sym typeface="Consolas"/>
              </a:rPr>
              <a:t>property not_system_start_implies_mode_0 =</a:t>
            </a:r>
            <a:br>
              <a:rPr lang="en" sz="1800">
                <a:latin typeface="Consolas"/>
                <a:ea typeface="Consolas"/>
                <a:cs typeface="Consolas"/>
                <a:sym typeface="Consolas"/>
              </a:rPr>
            </a:br>
            <a:r>
              <a:rPr lang="en" sz="1800">
                <a:latin typeface="Consolas"/>
                <a:ea typeface="Consolas"/>
                <a:cs typeface="Consolas"/>
                <a:sym typeface="Consolas"/>
              </a:rPr>
              <a:t>not(OP_CMD_IN.System_Start) &gt; (GPCA_SW_OUT.Current_System_Mode = 0);</a:t>
            </a:r>
            <a:endParaRPr sz="1800">
              <a:latin typeface="Consolas"/>
              <a:ea typeface="Consolas"/>
              <a:cs typeface="Consolas"/>
              <a:sym typeface="Consolas"/>
            </a:endParaRPr>
          </a:p>
          <a:p>
            <a:pPr indent="-419100" lvl="0" marL="457200" rtl="0" algn="l">
              <a:spcBef>
                <a:spcPts val="0"/>
              </a:spcBef>
              <a:spcAft>
                <a:spcPts val="0"/>
              </a:spcAft>
              <a:buSzPts val="3000"/>
              <a:buChar char="●"/>
            </a:pPr>
            <a:r>
              <a:rPr lang="en"/>
              <a:t>Constants can be defined:</a:t>
            </a:r>
            <a:endParaRPr/>
          </a:p>
          <a:p>
            <a:pPr indent="-381000" lvl="1" marL="914400" rtl="0" algn="l">
              <a:spcBef>
                <a:spcPts val="0"/>
              </a:spcBef>
              <a:spcAft>
                <a:spcPts val="0"/>
              </a:spcAft>
              <a:buSzPts val="2400"/>
              <a:buFont typeface="Consolas"/>
              <a:buChar char="○"/>
            </a:pPr>
            <a:r>
              <a:rPr lang="en">
                <a:latin typeface="Consolas"/>
                <a:ea typeface="Consolas"/>
                <a:cs typeface="Consolas"/>
                <a:sym typeface="Consolas"/>
              </a:rPr>
              <a:t>const ADS_MAX_PITCH_DELTA: real = 1.0 ;</a:t>
            </a:r>
            <a:endParaRPr>
              <a:latin typeface="Consolas"/>
              <a:ea typeface="Consolas"/>
              <a:cs typeface="Consolas"/>
              <a:sym typeface="Consolas"/>
            </a:endParaRPr>
          </a:p>
        </p:txBody>
      </p:sp>
      <p:sp>
        <p:nvSpPr>
          <p:cNvPr id="625" name="Google Shape;625;p8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89"/>
          <p:cNvSpPr txBox="1"/>
          <p:nvPr/>
        </p:nvSpPr>
        <p:spPr>
          <a:xfrm>
            <a:off x="1549000" y="1562250"/>
            <a:ext cx="6566700" cy="4329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AutoNum type="arabicPeriod"/>
            </a:pPr>
            <a:r>
              <a:rPr b="1" lang="en" sz="3000">
                <a:solidFill>
                  <a:srgbClr val="FFFFFF"/>
                </a:solidFill>
              </a:rPr>
              <a:t>Go over Toy Example</a:t>
            </a:r>
            <a:endParaRPr b="1" sz="3000">
              <a:solidFill>
                <a:srgbClr val="FFFFFF"/>
              </a:solidFill>
            </a:endParaRPr>
          </a:p>
          <a:p>
            <a:pPr indent="-419100" lvl="0" marL="457200" rtl="0" algn="l">
              <a:spcBef>
                <a:spcPts val="0"/>
              </a:spcBef>
              <a:spcAft>
                <a:spcPts val="0"/>
              </a:spcAft>
              <a:buClr>
                <a:srgbClr val="FFFFFF"/>
              </a:buClr>
              <a:buSzPts val="3000"/>
              <a:buAutoNum type="arabicPeriod"/>
            </a:pPr>
            <a:r>
              <a:rPr b="1" lang="en" sz="3000">
                <a:solidFill>
                  <a:srgbClr val="FFFFFF"/>
                </a:solidFill>
              </a:rPr>
              <a:t>Execute AGREE</a:t>
            </a:r>
            <a:endParaRPr b="1" sz="3000">
              <a:solidFill>
                <a:srgbClr val="FFFFFF"/>
              </a:solidFill>
            </a:endParaRPr>
          </a:p>
          <a:p>
            <a:pPr indent="-419100" lvl="0" marL="457200" rtl="0" algn="l">
              <a:spcBef>
                <a:spcPts val="0"/>
              </a:spcBef>
              <a:spcAft>
                <a:spcPts val="0"/>
              </a:spcAft>
              <a:buClr>
                <a:srgbClr val="FFFFFF"/>
              </a:buClr>
              <a:buSzPts val="3000"/>
              <a:buAutoNum type="arabicPeriod"/>
            </a:pPr>
            <a:r>
              <a:rPr b="1" lang="en" sz="3000">
                <a:solidFill>
                  <a:srgbClr val="FFFFFF"/>
                </a:solidFill>
              </a:rPr>
              <a:t>Examine Counterexample</a:t>
            </a:r>
            <a:endParaRPr b="1" sz="3000">
              <a:solidFill>
                <a:srgbClr val="FFFFFF"/>
              </a:solidFill>
            </a:endParaRPr>
          </a:p>
          <a:p>
            <a:pPr indent="-419100" lvl="0" marL="457200" rtl="0" algn="l">
              <a:spcBef>
                <a:spcPts val="0"/>
              </a:spcBef>
              <a:spcAft>
                <a:spcPts val="0"/>
              </a:spcAft>
              <a:buClr>
                <a:srgbClr val="FFFFFF"/>
              </a:buClr>
              <a:buSzPts val="3000"/>
              <a:buAutoNum type="arabicPeriod"/>
            </a:pPr>
            <a:r>
              <a:rPr b="1" lang="en" sz="3000">
                <a:solidFill>
                  <a:srgbClr val="FFFFFF"/>
                </a:solidFill>
              </a:rPr>
              <a:t>Fix Model</a:t>
            </a:r>
            <a:endParaRPr b="1" sz="3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637" name="Google Shape;637;p9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Real-Time Systems have strict timing requirements, and tend to react to and influence an environment.</a:t>
            </a:r>
            <a:endParaRPr/>
          </a:p>
          <a:p>
            <a:pPr indent="-419100" lvl="0" marL="457200" rtl="0" algn="l">
              <a:spcBef>
                <a:spcPts val="0"/>
              </a:spcBef>
              <a:spcAft>
                <a:spcPts val="0"/>
              </a:spcAft>
              <a:buSzPts val="3000"/>
              <a:buChar char="●"/>
            </a:pPr>
            <a:r>
              <a:rPr lang="en"/>
              <a:t>Architecting them is difficult and requires careful task scheduling.</a:t>
            </a:r>
            <a:endParaRPr/>
          </a:p>
          <a:p>
            <a:pPr indent="-419100" lvl="0" marL="457200" rtl="0" algn="l">
              <a:spcBef>
                <a:spcPts val="0"/>
              </a:spcBef>
              <a:spcAft>
                <a:spcPts val="0"/>
              </a:spcAft>
              <a:buSzPts val="3000"/>
              <a:buChar char="●"/>
            </a:pPr>
            <a:r>
              <a:rPr lang="en"/>
              <a:t>Architectural Description Languages often have constructs for analyzing combinations of hardware and software with timing constraints.</a:t>
            </a:r>
            <a:endParaRPr/>
          </a:p>
          <a:p>
            <a:pPr indent="-381000" lvl="1" marL="914400" rtl="0" algn="l">
              <a:spcBef>
                <a:spcPts val="0"/>
              </a:spcBef>
              <a:spcAft>
                <a:spcPts val="0"/>
              </a:spcAft>
              <a:buSzPts val="2400"/>
              <a:buChar char="○"/>
            </a:pPr>
            <a:r>
              <a:rPr lang="en"/>
              <a:t>AADL/AGREE designed for this purpose!</a:t>
            </a:r>
            <a:endParaRPr/>
          </a:p>
        </p:txBody>
      </p:sp>
      <p:sp>
        <p:nvSpPr>
          <p:cNvPr id="638" name="Google Shape;638;p9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Time</a:t>
            </a:r>
            <a:endParaRPr/>
          </a:p>
        </p:txBody>
      </p:sp>
      <p:sp>
        <p:nvSpPr>
          <p:cNvPr id="644" name="Google Shape;644;p9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Service-Oriented Architecture</a:t>
            </a:r>
            <a:endParaRPr/>
          </a:p>
          <a:p>
            <a:pPr indent="0" lvl="0" marL="914400" marR="0" rtl="0" algn="l">
              <a:lnSpc>
                <a:spcPct val="100000"/>
              </a:lnSpc>
              <a:spcBef>
                <a:spcPts val="600"/>
              </a:spcBef>
              <a:spcAft>
                <a:spcPts val="0"/>
              </a:spcAft>
              <a:buNone/>
            </a:pPr>
            <a:r>
              <a:t/>
            </a:r>
            <a:endParaRPr/>
          </a:p>
          <a:p>
            <a:pPr indent="-419100" lvl="0" marL="457200" rtl="0" algn="l">
              <a:spcBef>
                <a:spcPts val="600"/>
              </a:spcBef>
              <a:spcAft>
                <a:spcPts val="0"/>
              </a:spcAft>
              <a:buSzPts val="3000"/>
              <a:buChar char="●"/>
            </a:pPr>
            <a:r>
              <a:rPr lang="en"/>
              <a:t>Homework: </a:t>
            </a:r>
            <a:endParaRPr/>
          </a:p>
          <a:p>
            <a:pPr indent="-381000" lvl="1" marL="914400" rtl="0" algn="l">
              <a:spcBef>
                <a:spcPts val="0"/>
              </a:spcBef>
              <a:spcAft>
                <a:spcPts val="0"/>
              </a:spcAft>
              <a:buSzPts val="2400"/>
              <a:buChar char="○"/>
            </a:pPr>
            <a:r>
              <a:rPr lang="en"/>
              <a:t>Reading Assignment 3 - Tonight!</a:t>
            </a:r>
            <a:endParaRPr/>
          </a:p>
          <a:p>
            <a:pPr indent="-381000" lvl="1" marL="914400" rtl="0" algn="l">
              <a:spcBef>
                <a:spcPts val="0"/>
              </a:spcBef>
              <a:spcAft>
                <a:spcPts val="0"/>
              </a:spcAft>
              <a:buSzPts val="2400"/>
              <a:buChar char="○"/>
            </a:pPr>
            <a:r>
              <a:rPr lang="en"/>
              <a:t>Project, Part 4 - 12/06</a:t>
            </a:r>
            <a:endParaRPr/>
          </a:p>
          <a:p>
            <a:pPr indent="-381000" lvl="1" marL="914400" rtl="0" algn="l">
              <a:spcBef>
                <a:spcPts val="0"/>
              </a:spcBef>
              <a:spcAft>
                <a:spcPts val="0"/>
              </a:spcAft>
              <a:buSzPts val="2400"/>
              <a:buChar char="○"/>
            </a:pPr>
            <a:r>
              <a:rPr lang="en"/>
              <a:t>Assignment 3 - 12/09</a:t>
            </a:r>
            <a:endParaRPr/>
          </a:p>
          <a:p>
            <a:pPr indent="0" lvl="0" marL="0" marR="0" rtl="0" algn="l">
              <a:lnSpc>
                <a:spcPct val="100000"/>
              </a:lnSpc>
              <a:spcBef>
                <a:spcPts val="600"/>
              </a:spcBef>
              <a:spcAft>
                <a:spcPts val="0"/>
              </a:spcAft>
              <a:buNone/>
            </a:pPr>
            <a:r>
              <a:t/>
            </a:r>
            <a:endParaRPr/>
          </a:p>
        </p:txBody>
      </p:sp>
      <p:sp>
        <p:nvSpPr>
          <p:cNvPr id="645" name="Google Shape;645;p9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 Tasks</a:t>
            </a:r>
            <a:endParaRPr/>
          </a:p>
        </p:txBody>
      </p:sp>
      <p:sp>
        <p:nvSpPr>
          <p:cNvPr id="120" name="Google Shape;120;p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Tasks</a:t>
            </a:r>
            <a:r>
              <a:rPr lang="en"/>
              <a:t> are separately scheduled units of work</a:t>
            </a:r>
            <a:endParaRPr/>
          </a:p>
          <a:p>
            <a:pPr indent="-381000" lvl="1" marL="914400" rtl="0" algn="l">
              <a:spcBef>
                <a:spcPts val="0"/>
              </a:spcBef>
              <a:spcAft>
                <a:spcPts val="0"/>
              </a:spcAft>
              <a:buSzPts val="2400"/>
              <a:buChar char="○"/>
            </a:pPr>
            <a:r>
              <a:rPr lang="en"/>
              <a:t>AKA: Threads!</a:t>
            </a:r>
            <a:endParaRPr/>
          </a:p>
          <a:p>
            <a:pPr indent="-419100" lvl="0" marL="457200" rtl="0" algn="l">
              <a:spcBef>
                <a:spcPts val="0"/>
              </a:spcBef>
              <a:spcAft>
                <a:spcPts val="0"/>
              </a:spcAft>
              <a:buSzPts val="3000"/>
              <a:buChar char="●"/>
            </a:pPr>
            <a:r>
              <a:rPr lang="en"/>
              <a:t>Real-time systems are split into independent, concurrent tasks.</a:t>
            </a:r>
            <a:endParaRPr/>
          </a:p>
          <a:p>
            <a:pPr indent="-419100" lvl="0" marL="457200" rtl="0" algn="l">
              <a:spcBef>
                <a:spcPts val="0"/>
              </a:spcBef>
              <a:spcAft>
                <a:spcPts val="0"/>
              </a:spcAft>
              <a:buSzPts val="3000"/>
              <a:buChar char="●"/>
            </a:pPr>
            <a:r>
              <a:rPr lang="en"/>
              <a:t>A </a:t>
            </a:r>
            <a:r>
              <a:rPr b="1" lang="en"/>
              <a:t>process </a:t>
            </a:r>
            <a:r>
              <a:rPr lang="en"/>
              <a:t>describes a set of </a:t>
            </a:r>
            <a:r>
              <a:rPr b="1" lang="en"/>
              <a:t>threads</a:t>
            </a:r>
            <a:r>
              <a:rPr lang="en"/>
              <a:t> that share an address space. </a:t>
            </a:r>
            <a:endParaRPr/>
          </a:p>
          <a:p>
            <a:pPr indent="-381000" lvl="1" marL="914400" rtl="0" algn="l">
              <a:spcBef>
                <a:spcPts val="0"/>
              </a:spcBef>
              <a:spcAft>
                <a:spcPts val="0"/>
              </a:spcAft>
              <a:buSzPts val="2400"/>
              <a:buChar char="○"/>
            </a:pPr>
            <a:r>
              <a:rPr lang="en"/>
              <a:t>Each thread is a “task”.</a:t>
            </a:r>
            <a:endParaRPr/>
          </a:p>
          <a:p>
            <a:pPr indent="-381000" lvl="1" marL="914400" rtl="0" algn="l">
              <a:spcBef>
                <a:spcPts val="0"/>
              </a:spcBef>
              <a:spcAft>
                <a:spcPts val="0"/>
              </a:spcAft>
              <a:buSzPts val="2400"/>
              <a:buChar char="○"/>
            </a:pPr>
            <a:r>
              <a:rPr lang="en"/>
              <a:t>May run at different sampling rates</a:t>
            </a:r>
            <a:endParaRPr/>
          </a:p>
          <a:p>
            <a:pPr indent="-381000" lvl="1" marL="914400" rtl="0" algn="l">
              <a:spcBef>
                <a:spcPts val="0"/>
              </a:spcBef>
              <a:spcAft>
                <a:spcPts val="0"/>
              </a:spcAft>
              <a:buSzPts val="2400"/>
              <a:buChar char="○"/>
            </a:pPr>
            <a:r>
              <a:rPr lang="en"/>
              <a:t>(measured in cycles-per-second, Hz)</a:t>
            </a:r>
            <a:endParaRPr/>
          </a:p>
          <a:p>
            <a:pPr indent="-381000" lvl="1" marL="914400" rtl="0" algn="l">
              <a:spcBef>
                <a:spcPts val="0"/>
              </a:spcBef>
              <a:spcAft>
                <a:spcPts val="0"/>
              </a:spcAft>
              <a:buSzPts val="2400"/>
              <a:buChar char="○"/>
            </a:pPr>
            <a:r>
              <a:rPr lang="en"/>
              <a:t>Threads need to be scheduled to run on CPUs.</a:t>
            </a:r>
            <a:endParaRPr/>
          </a:p>
          <a:p>
            <a:pPr indent="-381000" lvl="1" marL="914400" rtl="0" algn="l">
              <a:spcBef>
                <a:spcPts val="0"/>
              </a:spcBef>
              <a:spcAft>
                <a:spcPts val="0"/>
              </a:spcAft>
              <a:buSzPts val="2400"/>
              <a:buChar char="○"/>
            </a:pPr>
            <a:r>
              <a:rPr lang="en"/>
              <a:t>May need to communicate dependencies. </a:t>
            </a:r>
            <a:endParaRPr/>
          </a:p>
        </p:txBody>
      </p:sp>
      <p:sp>
        <p:nvSpPr>
          <p:cNvPr id="121" name="Google Shape;121;p1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